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jdhani"/>
      <p:regular r:id="rId34"/>
      <p:bold r:id="rId35"/>
    </p:embeddedFont>
    <p:embeddedFont>
      <p:font typeface="Karl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669FD8-0166-4D42-819B-D31E98A468CA}">
  <a:tblStyle styleId="{95669FD8-0166-4D42-819B-D31E98A468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jdhani-bold.fntdata"/><Relationship Id="rId12" Type="http://schemas.openxmlformats.org/officeDocument/2006/relationships/slide" Target="slides/slide6.xml"/><Relationship Id="rId34" Type="http://schemas.openxmlformats.org/officeDocument/2006/relationships/font" Target="fonts/Rajdhani-regular.fntdata"/><Relationship Id="rId15" Type="http://schemas.openxmlformats.org/officeDocument/2006/relationships/slide" Target="slides/slide9.xml"/><Relationship Id="rId37" Type="http://schemas.openxmlformats.org/officeDocument/2006/relationships/font" Target="fonts/Karla-bold.fntdata"/><Relationship Id="rId14" Type="http://schemas.openxmlformats.org/officeDocument/2006/relationships/slide" Target="slides/slide8.xml"/><Relationship Id="rId36" Type="http://schemas.openxmlformats.org/officeDocument/2006/relationships/font" Target="fonts/Karla-regular.fntdata"/><Relationship Id="rId17" Type="http://schemas.openxmlformats.org/officeDocument/2006/relationships/slide" Target="slides/slide11.xml"/><Relationship Id="rId39" Type="http://schemas.openxmlformats.org/officeDocument/2006/relationships/font" Target="fonts/Karla-boldItalic.fntdata"/><Relationship Id="rId16" Type="http://schemas.openxmlformats.org/officeDocument/2006/relationships/slide" Target="slides/slide10.xml"/><Relationship Id="rId38" Type="http://schemas.openxmlformats.org/officeDocument/2006/relationships/font" Target="fonts/Karl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a5f3edd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aa5f3edd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04436100c7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04436100c7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dc4d1ab41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dc4d1ab41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c4d1ab41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c4d1ab41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61edfd4d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61edfd4d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61edfd4d3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a61edfd4d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survey data although not fully but colosely alligns with the CCM's statistics from National Education Center for Statistics which reveals the demographics to be 24 and under (78%). 44 % full time and 47% female.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61edfd4d3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a61edfd4d3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a61edfd4d3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a61edfd4d3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61edfd4d3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a61edfd4d3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61edfd4d3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a61edfd4d3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61edfd4d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a61edfd4d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4436100c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4436100c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a61edfd4d3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a61edfd4d3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a61edfd4d3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a61edfd4d3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a61edfd4d3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a61edfd4d3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61edfd4d3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a61edfd4d3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04436100c7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04436100c7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61edfd4d3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a61edfd4d3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61edfd4d3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a61edfd4d3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a61edfd4d3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a61edfd4d3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4436100c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4436100c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d3cf321d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ed3cf321d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4436100c7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04436100c7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dc4d1ab41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dc4d1ab41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4436100c7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04436100c7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61edfd4d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a61edfd4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a61edfd4d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a61edfd4d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860350"/>
            <a:ext cx="4535700" cy="30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80" y="3890775"/>
            <a:ext cx="4535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8735265" y="8546"/>
            <a:ext cx="325785" cy="6140807"/>
            <a:chOff x="270152" y="9537"/>
            <a:chExt cx="273654" cy="515817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" name="Google Shape;15;p2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" name="Google Shape;16;p2"/>
          <p:cNvGrpSpPr/>
          <p:nvPr/>
        </p:nvGrpSpPr>
        <p:grpSpPr>
          <a:xfrm>
            <a:off x="-874375" y="896703"/>
            <a:ext cx="9462060" cy="4329256"/>
            <a:chOff x="-318125" y="820503"/>
            <a:chExt cx="9462060" cy="4329256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" name="Google Shape;18;p2"/>
            <p:cNvSpPr/>
            <p:nvPr/>
          </p:nvSpPr>
          <p:spPr>
            <a:xfrm flipH="1" rot="-5400000">
              <a:off x="247218" y="65753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" name="Google Shape;19;p2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" name="Google Shape;20;p2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 flipH="1" rot="10800000">
                  <a:off x="4156006" y="4045647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" name="Google Shape;23;p2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" name="Google Shape;24;p2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" name="Google Shape;25;p2"/>
          <p:cNvGrpSpPr/>
          <p:nvPr/>
        </p:nvGrpSpPr>
        <p:grpSpPr>
          <a:xfrm>
            <a:off x="-125354" y="-484012"/>
            <a:ext cx="4732500" cy="828092"/>
            <a:chOff x="-2152704" y="-183271"/>
            <a:chExt cx="4732500" cy="828092"/>
          </a:xfrm>
        </p:grpSpPr>
        <p:sp>
          <p:nvSpPr>
            <p:cNvPr id="26" name="Google Shape;26;p2"/>
            <p:cNvSpPr/>
            <p:nvPr/>
          </p:nvSpPr>
          <p:spPr>
            <a:xfrm rot="-5400000">
              <a:off x="2000034" y="65846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" name="Google Shape;27;p2"/>
            <p:cNvCxnSpPr/>
            <p:nvPr/>
          </p:nvCxnSpPr>
          <p:spPr>
            <a:xfrm rot="-5400000">
              <a:off x="2354346" y="42179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-2152704" y="644816"/>
              <a:ext cx="4026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1655575" y="365745"/>
            <a:ext cx="5832900" cy="8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1" name="Google Shape;111;p11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1"/>
          <p:cNvSpPr/>
          <p:nvPr/>
        </p:nvSpPr>
        <p:spPr>
          <a:xfrm>
            <a:off x="-46400" y="4729950"/>
            <a:ext cx="92466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1"/>
          <p:cNvCxnSpPr>
            <a:stCxn id="114" idx="2"/>
          </p:cNvCxnSpPr>
          <p:nvPr/>
        </p:nvCxnSpPr>
        <p:spPr>
          <a:xfrm>
            <a:off x="406484" y="2568259"/>
            <a:ext cx="8329800" cy="9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11"/>
          <p:cNvGrpSpPr/>
          <p:nvPr/>
        </p:nvGrpSpPr>
        <p:grpSpPr>
          <a:xfrm rot="-5400000">
            <a:off x="-92438" y="2216098"/>
            <a:ext cx="273654" cy="724191"/>
            <a:chOff x="4436614" y="-316191"/>
            <a:chExt cx="273654" cy="724191"/>
          </a:xfrm>
        </p:grpSpPr>
        <p:cxnSp>
          <p:nvCxnSpPr>
            <p:cNvPr id="116" name="Google Shape;116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7" name="Google Shape;117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" name="Google Shape;118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119" name="Google Shape;119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" name="Google Shape;121;p11"/>
          <p:cNvGrpSpPr/>
          <p:nvPr/>
        </p:nvGrpSpPr>
        <p:grpSpPr>
          <a:xfrm rot="5400000">
            <a:off x="8953918" y="2209636"/>
            <a:ext cx="273654" cy="724191"/>
            <a:chOff x="4436614" y="-316191"/>
            <a:chExt cx="273654" cy="724191"/>
          </a:xfrm>
        </p:grpSpPr>
        <p:cxnSp>
          <p:nvCxnSpPr>
            <p:cNvPr id="122" name="Google Shape;122;p11"/>
            <p:cNvCxnSpPr/>
            <p:nvPr/>
          </p:nvCxnSpPr>
          <p:spPr>
            <a:xfrm rot="10800000">
              <a:off x="4572750" y="-316191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" name="Google Shape;123;p11"/>
            <p:cNvSpPr/>
            <p:nvPr/>
          </p:nvSpPr>
          <p:spPr>
            <a:xfrm>
              <a:off x="4446425" y="14275"/>
              <a:ext cx="262500" cy="9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4560575" y="117000"/>
              <a:ext cx="45600" cy="291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11"/>
            <p:cNvGrpSpPr/>
            <p:nvPr/>
          </p:nvGrpSpPr>
          <p:grpSpPr>
            <a:xfrm>
              <a:off x="4436614" y="8562"/>
              <a:ext cx="273654" cy="393837"/>
              <a:chOff x="274914" y="8562"/>
              <a:chExt cx="273654" cy="393837"/>
            </a:xfrm>
          </p:grpSpPr>
          <p:sp>
            <p:nvSpPr>
              <p:cNvPr id="126" name="Google Shape;126;p11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" name="Google Shape;128;p11"/>
          <p:cNvSpPr txBox="1"/>
          <p:nvPr>
            <p:ph hasCustomPrompt="1" idx="2" type="title"/>
          </p:nvPr>
        </p:nvSpPr>
        <p:spPr>
          <a:xfrm>
            <a:off x="2953800" y="1956750"/>
            <a:ext cx="3236400" cy="12300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2574325" y="3244700"/>
            <a:ext cx="39954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type="title"/>
          </p:nvPr>
        </p:nvSpPr>
        <p:spPr>
          <a:xfrm>
            <a:off x="713250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3" name="Google Shape;133;p13"/>
          <p:cNvGrpSpPr/>
          <p:nvPr/>
        </p:nvGrpSpPr>
        <p:grpSpPr>
          <a:xfrm>
            <a:off x="-520681" y="-80987"/>
            <a:ext cx="1135875" cy="1349306"/>
            <a:chOff x="9519" y="-14212"/>
            <a:chExt cx="1135875" cy="1349306"/>
          </a:xfrm>
        </p:grpSpPr>
        <p:sp>
          <p:nvSpPr>
            <p:cNvPr id="134" name="Google Shape;134;p13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7" name="Google Shape;137;p13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8" name="Google Shape;138;p13"/>
          <p:cNvGrpSpPr/>
          <p:nvPr/>
        </p:nvGrpSpPr>
        <p:grpSpPr>
          <a:xfrm>
            <a:off x="8323500" y="-334844"/>
            <a:ext cx="851600" cy="741944"/>
            <a:chOff x="8323500" y="-334844"/>
            <a:chExt cx="851600" cy="741944"/>
          </a:xfrm>
        </p:grpSpPr>
        <p:cxnSp>
          <p:nvCxnSpPr>
            <p:cNvPr id="139" name="Google Shape;139;p13"/>
            <p:cNvCxnSpPr/>
            <p:nvPr/>
          </p:nvCxnSpPr>
          <p:spPr>
            <a:xfrm>
              <a:off x="8739500" y="407100"/>
              <a:ext cx="435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13"/>
            <p:cNvSpPr/>
            <p:nvPr/>
          </p:nvSpPr>
          <p:spPr>
            <a:xfrm>
              <a:off x="8323500" y="-334844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3"/>
          <p:cNvSpPr/>
          <p:nvPr/>
        </p:nvSpPr>
        <p:spPr>
          <a:xfrm rot="-5400000">
            <a:off x="8214613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3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4" name="Google Shape;144;p14"/>
          <p:cNvGrpSpPr/>
          <p:nvPr/>
        </p:nvGrpSpPr>
        <p:grpSpPr>
          <a:xfrm flipH="1" rot="10800000">
            <a:off x="-6458" y="-218059"/>
            <a:ext cx="1543841" cy="2636834"/>
            <a:chOff x="410253" y="2571741"/>
            <a:chExt cx="1543841" cy="2636834"/>
          </a:xfrm>
        </p:grpSpPr>
        <p:sp>
          <p:nvSpPr>
            <p:cNvPr id="145" name="Google Shape;145;p14"/>
            <p:cNvSpPr/>
            <p:nvPr/>
          </p:nvSpPr>
          <p:spPr>
            <a:xfrm>
              <a:off x="826250" y="4388036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6" name="Google Shape;146;p14"/>
            <p:cNvCxnSpPr/>
            <p:nvPr/>
          </p:nvCxnSpPr>
          <p:spPr>
            <a:xfrm rot="10800000">
              <a:off x="826250" y="3123650"/>
              <a:ext cx="0" cy="1275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14"/>
            <p:cNvSpPr/>
            <p:nvPr/>
          </p:nvSpPr>
          <p:spPr>
            <a:xfrm rot="10800000">
              <a:off x="410253" y="2571741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14"/>
          <p:cNvGrpSpPr/>
          <p:nvPr/>
        </p:nvGrpSpPr>
        <p:grpSpPr>
          <a:xfrm>
            <a:off x="8410514" y="9537"/>
            <a:ext cx="1263736" cy="1284625"/>
            <a:chOff x="8181914" y="9537"/>
            <a:chExt cx="1263736" cy="1284625"/>
          </a:xfrm>
        </p:grpSpPr>
        <p:sp>
          <p:nvSpPr>
            <p:cNvPr id="149" name="Google Shape;149;p14"/>
            <p:cNvSpPr/>
            <p:nvPr/>
          </p:nvSpPr>
          <p:spPr>
            <a:xfrm>
              <a:off x="8317805" y="473624"/>
              <a:ext cx="1127845" cy="820538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14"/>
            <p:cNvGrpSpPr/>
            <p:nvPr/>
          </p:nvGrpSpPr>
          <p:grpSpPr>
            <a:xfrm>
              <a:off x="8181914" y="9537"/>
              <a:ext cx="273654" cy="393837"/>
              <a:chOff x="274914" y="8562"/>
              <a:chExt cx="273654" cy="393837"/>
            </a:xfrm>
          </p:grpSpPr>
          <p:sp>
            <p:nvSpPr>
              <p:cNvPr id="151" name="Google Shape;151;p14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3" name="Google Shape;153;p14"/>
            <p:cNvCxnSpPr/>
            <p:nvPr/>
          </p:nvCxnSpPr>
          <p:spPr>
            <a:xfrm rot="10800000">
              <a:off x="8318175" y="409475"/>
              <a:ext cx="0" cy="90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15"/>
          <p:cNvSpPr/>
          <p:nvPr/>
        </p:nvSpPr>
        <p:spPr>
          <a:xfrm flipH="1">
            <a:off x="8040709" y="4430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rgbClr val="850707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827056" y="-407225"/>
            <a:ext cx="8322444" cy="742000"/>
            <a:chOff x="827056" y="-331025"/>
            <a:chExt cx="8322444" cy="742000"/>
          </a:xfrm>
        </p:grpSpPr>
        <p:cxnSp>
          <p:nvCxnSpPr>
            <p:cNvPr id="158" name="Google Shape;158;p15"/>
            <p:cNvCxnSpPr/>
            <p:nvPr/>
          </p:nvCxnSpPr>
          <p:spPr>
            <a:xfrm>
              <a:off x="1211500" y="410975"/>
              <a:ext cx="7938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9" name="Google Shape;159;p15"/>
            <p:cNvSpPr/>
            <p:nvPr/>
          </p:nvSpPr>
          <p:spPr>
            <a:xfrm>
              <a:off x="827056" y="-33102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5"/>
          <p:cNvSpPr/>
          <p:nvPr/>
        </p:nvSpPr>
        <p:spPr>
          <a:xfrm flipH="1" rot="5400000">
            <a:off x="-218066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rgbClr val="850707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3" name="Google Shape;163;p16"/>
          <p:cNvGrpSpPr/>
          <p:nvPr/>
        </p:nvGrpSpPr>
        <p:grpSpPr>
          <a:xfrm rot="10800000">
            <a:off x="8623433" y="0"/>
            <a:ext cx="273654" cy="5158175"/>
            <a:chOff x="270152" y="9537"/>
            <a:chExt cx="273654" cy="5158175"/>
          </a:xfrm>
        </p:grpSpPr>
        <p:grpSp>
          <p:nvGrpSpPr>
            <p:cNvPr id="164" name="Google Shape;164;p16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165" name="Google Shape;165;p16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6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" name="Google Shape;167;p16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8" name="Google Shape;168;p16"/>
          <p:cNvGrpSpPr/>
          <p:nvPr/>
        </p:nvGrpSpPr>
        <p:grpSpPr>
          <a:xfrm>
            <a:off x="181660" y="-66750"/>
            <a:ext cx="338976" cy="1328735"/>
            <a:chOff x="628195" y="-66750"/>
            <a:chExt cx="338976" cy="1328735"/>
          </a:xfrm>
        </p:grpSpPr>
        <p:grpSp>
          <p:nvGrpSpPr>
            <p:cNvPr id="169" name="Google Shape;169;p16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rect b="b" l="l" r="r" t="t"/>
                <a:pathLst>
                  <a:path extrusionOk="0" h="13602" w="14062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rect b="b" l="l" r="r" t="t"/>
                <a:pathLst>
                  <a:path extrusionOk="0" fill="none" h="6320" w="5002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rect b="b" l="l" r="r" t="t"/>
                <a:pathLst>
                  <a:path extrusionOk="0" h="26490" w="1946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3" name="Google Shape;173;p16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174" name="Google Shape;174;p16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rect b="b" l="l" r="r" t="t"/>
                  <a:pathLst>
                    <a:path extrusionOk="0" h="6362" w="1863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6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rect b="b" l="l" r="r" t="t"/>
                  <a:pathLst>
                    <a:path extrusionOk="0" h="1863" w="6362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76" name="Google Shape;176;p16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9" name="Google Shape;179;p17"/>
          <p:cNvGrpSpPr/>
          <p:nvPr/>
        </p:nvGrpSpPr>
        <p:grpSpPr>
          <a:xfrm>
            <a:off x="-359869" y="2571000"/>
            <a:ext cx="963555" cy="2572493"/>
            <a:chOff x="-912" y="2571000"/>
            <a:chExt cx="963555" cy="2572493"/>
          </a:xfrm>
        </p:grpSpPr>
        <p:sp>
          <p:nvSpPr>
            <p:cNvPr id="180" name="Google Shape;180;p17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10800000">
              <a:off x="411173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3" name="Google Shape;183;p17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7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5" name="Google Shape;185;p17"/>
          <p:cNvGrpSpPr/>
          <p:nvPr/>
        </p:nvGrpSpPr>
        <p:grpSpPr>
          <a:xfrm rot="10800000">
            <a:off x="8536221" y="0"/>
            <a:ext cx="963555" cy="2572493"/>
            <a:chOff x="-912" y="2571000"/>
            <a:chExt cx="963555" cy="2572493"/>
          </a:xfrm>
        </p:grpSpPr>
        <p:sp>
          <p:nvSpPr>
            <p:cNvPr id="186" name="Google Shape;186;p17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" name="Google Shape;189;p17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7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7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18"/>
          <p:cNvSpPr/>
          <p:nvPr/>
        </p:nvSpPr>
        <p:spPr>
          <a:xfrm flipH="1" rot="5400000">
            <a:off x="-214341" y="45159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rgbClr val="850707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8"/>
          <p:cNvGrpSpPr/>
          <p:nvPr/>
        </p:nvGrpSpPr>
        <p:grpSpPr>
          <a:xfrm flipH="1">
            <a:off x="8013871" y="-842887"/>
            <a:ext cx="1135875" cy="1349306"/>
            <a:chOff x="9519" y="-14212"/>
            <a:chExt cx="1135875" cy="1349306"/>
          </a:xfrm>
        </p:grpSpPr>
        <p:sp>
          <p:nvSpPr>
            <p:cNvPr id="195" name="Google Shape;195;p18"/>
            <p:cNvSpPr/>
            <p:nvPr/>
          </p:nvSpPr>
          <p:spPr>
            <a:xfrm rot="-5400000">
              <a:off x="-77854" y="1148813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 rot="-5400000">
              <a:off x="225906" y="1048343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 rot="-5400000">
              <a:off x="566325" y="616868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Google Shape;198;p18"/>
            <p:cNvCxnSpPr/>
            <p:nvPr/>
          </p:nvCxnSpPr>
          <p:spPr>
            <a:xfrm rot="10800000">
              <a:off x="1145394" y="-14212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9" name="Google Shape;199;p18"/>
          <p:cNvGrpSpPr/>
          <p:nvPr/>
        </p:nvGrpSpPr>
        <p:grpSpPr>
          <a:xfrm>
            <a:off x="-273700" y="-387474"/>
            <a:ext cx="871339" cy="1210056"/>
            <a:chOff x="-45100" y="-387474"/>
            <a:chExt cx="871339" cy="1210056"/>
          </a:xfrm>
        </p:grpSpPr>
        <p:sp>
          <p:nvSpPr>
            <p:cNvPr id="200" name="Google Shape;200;p18"/>
            <p:cNvSpPr/>
            <p:nvPr/>
          </p:nvSpPr>
          <p:spPr>
            <a:xfrm rot="-5400000">
              <a:off x="247170" y="24360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" name="Google Shape;201;p18"/>
            <p:cNvCxnSpPr/>
            <p:nvPr/>
          </p:nvCxnSpPr>
          <p:spPr>
            <a:xfrm rot="10800000">
              <a:off x="826239" y="-387474"/>
              <a:ext cx="0" cy="790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8"/>
            <p:cNvCxnSpPr/>
            <p:nvPr/>
          </p:nvCxnSpPr>
          <p:spPr>
            <a:xfrm rot="10800000">
              <a:off x="-45100" y="822563"/>
              <a:ext cx="2325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5" name="Google Shape;205;p19"/>
          <p:cNvGrpSpPr/>
          <p:nvPr/>
        </p:nvGrpSpPr>
        <p:grpSpPr>
          <a:xfrm>
            <a:off x="-76201" y="-14062"/>
            <a:ext cx="9225851" cy="4883578"/>
            <a:chOff x="-76201" y="-14062"/>
            <a:chExt cx="9225851" cy="4883578"/>
          </a:xfrm>
        </p:grpSpPr>
        <p:grpSp>
          <p:nvGrpSpPr>
            <p:cNvPr id="206" name="Google Shape;206;p19"/>
            <p:cNvGrpSpPr/>
            <p:nvPr/>
          </p:nvGrpSpPr>
          <p:grpSpPr>
            <a:xfrm>
              <a:off x="-2" y="4595863"/>
              <a:ext cx="9149652" cy="273654"/>
              <a:chOff x="-2" y="4595863"/>
              <a:chExt cx="9149652" cy="273654"/>
            </a:xfrm>
          </p:grpSpPr>
          <p:sp>
            <p:nvSpPr>
              <p:cNvPr id="207" name="Google Shape;207;p19"/>
              <p:cNvSpPr/>
              <p:nvPr/>
            </p:nvSpPr>
            <p:spPr>
              <a:xfrm flipH="1" rot="-5400000">
                <a:off x="-87375" y="4683236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 flipH="1" rot="-5400000">
                <a:off x="216385" y="4587636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9" name="Google Shape;209;p19"/>
              <p:cNvCxnSpPr/>
              <p:nvPr/>
            </p:nvCxnSpPr>
            <p:spPr>
              <a:xfrm>
                <a:off x="393850" y="4739150"/>
                <a:ext cx="8755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0" name="Google Shape;210;p19"/>
            <p:cNvGrpSpPr/>
            <p:nvPr/>
          </p:nvGrpSpPr>
          <p:grpSpPr>
            <a:xfrm>
              <a:off x="-76201" y="-14062"/>
              <a:ext cx="917028" cy="1214162"/>
              <a:chOff x="-76200" y="-6"/>
              <a:chExt cx="917028" cy="1128718"/>
            </a:xfrm>
          </p:grpSpPr>
          <p:sp>
            <p:nvSpPr>
              <p:cNvPr id="211" name="Google Shape;211;p19"/>
              <p:cNvSpPr/>
              <p:nvPr/>
            </p:nvSpPr>
            <p:spPr>
              <a:xfrm rot="-5400000">
                <a:off x="-94062" y="192948"/>
                <a:ext cx="1127845" cy="741937"/>
              </a:xfrm>
              <a:custGeom>
                <a:rect b="b" l="l" r="r" t="t"/>
                <a:pathLst>
                  <a:path extrusionOk="0" fill="none" h="46033" w="6976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0755"/>
                      <a:pt x="8726" y="19480"/>
                      <a:pt x="19480" y="19480"/>
                    </a:cubicBezTo>
                    <a:lnTo>
                      <a:pt x="50280" y="19480"/>
                    </a:lnTo>
                    <a:cubicBezTo>
                      <a:pt x="61035" y="19480"/>
                      <a:pt x="69760" y="28205"/>
                      <a:pt x="69760" y="38960"/>
                    </a:cubicBezTo>
                    <a:lnTo>
                      <a:pt x="69760" y="46032"/>
                    </a:lnTo>
                  </a:path>
                </a:pathLst>
              </a:custGeom>
              <a:solidFill>
                <a:srgbClr val="850707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2" name="Google Shape;212;p19"/>
              <p:cNvCxnSpPr/>
              <p:nvPr/>
            </p:nvCxnSpPr>
            <p:spPr>
              <a:xfrm rot="10800000">
                <a:off x="-76200" y="1128713"/>
                <a:ext cx="190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3" name="Google Shape;213;p19"/>
          <p:cNvGrpSpPr/>
          <p:nvPr/>
        </p:nvGrpSpPr>
        <p:grpSpPr>
          <a:xfrm>
            <a:off x="8679710" y="-66750"/>
            <a:ext cx="338976" cy="1328735"/>
            <a:chOff x="628195" y="-66750"/>
            <a:chExt cx="338976" cy="1328735"/>
          </a:xfrm>
        </p:grpSpPr>
        <p:grpSp>
          <p:nvGrpSpPr>
            <p:cNvPr id="214" name="Google Shape;214;p19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215" name="Google Shape;215;p19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rect b="b" l="l" r="r" t="t"/>
                <a:pathLst>
                  <a:path extrusionOk="0" h="13602" w="14062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rect b="b" l="l" r="r" t="t"/>
                <a:pathLst>
                  <a:path extrusionOk="0" fill="none" h="6320" w="5002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rect b="b" l="l" r="r" t="t"/>
                <a:pathLst>
                  <a:path extrusionOk="0" h="26490" w="1946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8" name="Google Shape;218;p19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219" name="Google Shape;219;p19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rect b="b" l="l" r="r" t="t"/>
                  <a:pathLst>
                    <a:path extrusionOk="0" h="6362" w="1863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9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rect b="b" l="l" r="r" t="t"/>
                  <a:pathLst>
                    <a:path extrusionOk="0" h="1863" w="6362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21" name="Google Shape;221;p19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4" name="Google Shape;224;p20"/>
          <p:cNvGrpSpPr/>
          <p:nvPr/>
        </p:nvGrpSpPr>
        <p:grpSpPr>
          <a:xfrm>
            <a:off x="-334837" y="-1038066"/>
            <a:ext cx="9948100" cy="6810897"/>
            <a:chOff x="-334837" y="-1038066"/>
            <a:chExt cx="9948100" cy="6810897"/>
          </a:xfrm>
        </p:grpSpPr>
        <p:sp>
          <p:nvSpPr>
            <p:cNvPr id="225" name="Google Shape;225;p20"/>
            <p:cNvSpPr/>
            <p:nvPr/>
          </p:nvSpPr>
          <p:spPr>
            <a:xfrm flipH="1">
              <a:off x="8323488" y="4420623"/>
              <a:ext cx="1127845" cy="741937"/>
            </a:xfrm>
            <a:custGeom>
              <a:rect b="b" l="l" r="r" t="t"/>
              <a:pathLst>
                <a:path extrusionOk="0" fill="none" h="46033" w="69760">
                  <a:moveTo>
                    <a:pt x="0" y="0"/>
                  </a:moveTo>
                  <a:lnTo>
                    <a:pt x="0" y="0"/>
                  </a:lnTo>
                  <a:cubicBezTo>
                    <a:pt x="0" y="10755"/>
                    <a:pt x="8726" y="19480"/>
                    <a:pt x="19480" y="19480"/>
                  </a:cubicBezTo>
                  <a:lnTo>
                    <a:pt x="50280" y="19480"/>
                  </a:lnTo>
                  <a:cubicBezTo>
                    <a:pt x="61035" y="19480"/>
                    <a:pt x="69760" y="28205"/>
                    <a:pt x="69760" y="38960"/>
                  </a:cubicBezTo>
                  <a:lnTo>
                    <a:pt x="69760" y="46032"/>
                  </a:lnTo>
                </a:path>
              </a:pathLst>
            </a:custGeom>
            <a:solidFill>
              <a:srgbClr val="850707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20"/>
            <p:cNvGrpSpPr/>
            <p:nvPr/>
          </p:nvGrpSpPr>
          <p:grpSpPr>
            <a:xfrm>
              <a:off x="-334837" y="-123600"/>
              <a:ext cx="741943" cy="946697"/>
              <a:chOff x="-334837" y="-123600"/>
              <a:chExt cx="741943" cy="946697"/>
            </a:xfrm>
          </p:grpSpPr>
          <p:sp>
            <p:nvSpPr>
              <p:cNvPr id="227" name="Google Shape;227;p20"/>
              <p:cNvSpPr/>
              <p:nvPr/>
            </p:nvSpPr>
            <p:spPr>
              <a:xfrm rot="-5400000">
                <a:off x="-171869" y="244122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8" name="Google Shape;228;p20"/>
              <p:cNvCxnSpPr/>
              <p:nvPr/>
            </p:nvCxnSpPr>
            <p:spPr>
              <a:xfrm rot="10800000">
                <a:off x="407105" y="-123600"/>
                <a:ext cx="0" cy="53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9" name="Google Shape;229;p20"/>
            <p:cNvGrpSpPr/>
            <p:nvPr/>
          </p:nvGrpSpPr>
          <p:grpSpPr>
            <a:xfrm>
              <a:off x="-52500" y="4322997"/>
              <a:ext cx="876363" cy="1449834"/>
              <a:chOff x="-52500" y="4322997"/>
              <a:chExt cx="876363" cy="1449834"/>
            </a:xfrm>
          </p:grpSpPr>
          <p:sp>
            <p:nvSpPr>
              <p:cNvPr id="230" name="Google Shape;230;p20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1" name="Google Shape;231;p20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20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3" name="Google Shape;233;p20"/>
            <p:cNvGrpSpPr/>
            <p:nvPr/>
          </p:nvGrpSpPr>
          <p:grpSpPr>
            <a:xfrm rot="10800000">
              <a:off x="8736900" y="-1038066"/>
              <a:ext cx="876363" cy="1449834"/>
              <a:chOff x="-52500" y="4322997"/>
              <a:chExt cx="876363" cy="1449834"/>
            </a:xfrm>
          </p:grpSpPr>
          <p:sp>
            <p:nvSpPr>
              <p:cNvPr id="234" name="Google Shape;234;p20"/>
              <p:cNvSpPr/>
              <p:nvPr/>
            </p:nvSpPr>
            <p:spPr>
              <a:xfrm rot="10800000">
                <a:off x="407095" y="4322997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0"/>
              <p:cNvCxnSpPr/>
              <p:nvPr/>
            </p:nvCxnSpPr>
            <p:spPr>
              <a:xfrm rot="10800000">
                <a:off x="823863" y="5062131"/>
                <a:ext cx="0" cy="710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20"/>
              <p:cNvCxnSpPr/>
              <p:nvPr/>
            </p:nvCxnSpPr>
            <p:spPr>
              <a:xfrm>
                <a:off x="-52500" y="4323000"/>
                <a:ext cx="459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1940675" y="2571750"/>
            <a:ext cx="526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860800" y="3444025"/>
            <a:ext cx="54225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32" name="Google Shape;32;p3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3"/>
          <p:cNvSpPr/>
          <p:nvPr/>
        </p:nvSpPr>
        <p:spPr>
          <a:xfrm>
            <a:off x="7421447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flipH="1">
            <a:off x="-11418" y="-6"/>
            <a:ext cx="1739640" cy="1144380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4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08250" y="1291149"/>
            <a:ext cx="7728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12700" y="365750"/>
            <a:ext cx="77187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flipH="1">
            <a:off x="-7590769" y="-338875"/>
            <a:ext cx="8739369" cy="742000"/>
            <a:chOff x="410231" y="402400"/>
            <a:chExt cx="8739369" cy="742000"/>
          </a:xfrm>
        </p:grpSpPr>
        <p:cxnSp>
          <p:nvCxnSpPr>
            <p:cNvPr id="40" name="Google Shape;40;p4"/>
            <p:cNvCxnSpPr/>
            <p:nvPr/>
          </p:nvCxnSpPr>
          <p:spPr>
            <a:xfrm>
              <a:off x="804800" y="1144400"/>
              <a:ext cx="8344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" name="Google Shape;41;p4"/>
            <p:cNvSpPr/>
            <p:nvPr/>
          </p:nvSpPr>
          <p:spPr>
            <a:xfrm>
              <a:off x="410231" y="402400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" name="Google Shape;42;p4"/>
          <p:cNvCxnSpPr/>
          <p:nvPr/>
        </p:nvCxnSpPr>
        <p:spPr>
          <a:xfrm>
            <a:off x="-39950" y="4873752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4"/>
          <p:cNvSpPr/>
          <p:nvPr/>
        </p:nvSpPr>
        <p:spPr>
          <a:xfrm>
            <a:off x="-37000" y="4743850"/>
            <a:ext cx="9188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16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17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1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1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9">
  <p:cSld name="TITLE_ONLY_20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4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idx="1" type="body"/>
          </p:nvPr>
        </p:nvSpPr>
        <p:spPr>
          <a:xfrm>
            <a:off x="711950" y="1868125"/>
            <a:ext cx="38601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701525" y="1788700"/>
            <a:ext cx="3204300" cy="28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" name="Google Shape;48;p5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 rot="10800000">
            <a:off x="8284183" y="0"/>
            <a:ext cx="273654" cy="5158175"/>
            <a:chOff x="270152" y="9537"/>
            <a:chExt cx="273654" cy="5158175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3" name="Google Shape;53;p5"/>
            <p:cNvCxnSpPr/>
            <p:nvPr/>
          </p:nvCxnSpPr>
          <p:spPr>
            <a:xfrm rot="10800000">
              <a:off x="407094" y="414212"/>
              <a:ext cx="0" cy="4753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" name="Google Shape;54;p5"/>
          <p:cNvGrpSpPr/>
          <p:nvPr/>
        </p:nvGrpSpPr>
        <p:grpSpPr>
          <a:xfrm>
            <a:off x="538260" y="-66750"/>
            <a:ext cx="338976" cy="1328735"/>
            <a:chOff x="628195" y="-66750"/>
            <a:chExt cx="338976" cy="1328735"/>
          </a:xfrm>
        </p:grpSpPr>
        <p:grpSp>
          <p:nvGrpSpPr>
            <p:cNvPr id="55" name="Google Shape;55;p5"/>
            <p:cNvGrpSpPr/>
            <p:nvPr/>
          </p:nvGrpSpPr>
          <p:grpSpPr>
            <a:xfrm>
              <a:off x="628195" y="768506"/>
              <a:ext cx="338976" cy="493479"/>
              <a:chOff x="1168550" y="1865650"/>
              <a:chExt cx="566850" cy="825354"/>
            </a:xfrm>
          </p:grpSpPr>
          <p:sp>
            <p:nvSpPr>
              <p:cNvPr id="56" name="Google Shape;56;p5"/>
              <p:cNvSpPr/>
              <p:nvPr/>
            </p:nvSpPr>
            <p:spPr>
              <a:xfrm>
                <a:off x="1168550" y="2165899"/>
                <a:ext cx="494807" cy="525105"/>
              </a:xfrm>
              <a:custGeom>
                <a:rect b="b" l="l" r="r" t="t"/>
                <a:pathLst>
                  <a:path extrusionOk="0" h="13602" w="14062">
                    <a:moveTo>
                      <a:pt x="12934" y="0"/>
                    </a:moveTo>
                    <a:cubicBezTo>
                      <a:pt x="10702" y="0"/>
                      <a:pt x="7811" y="1769"/>
                      <a:pt x="5012" y="1769"/>
                    </a:cubicBezTo>
                    <a:cubicBezTo>
                      <a:pt x="4452" y="1769"/>
                      <a:pt x="3895" y="1699"/>
                      <a:pt x="3348" y="1528"/>
                    </a:cubicBezTo>
                    <a:cubicBezTo>
                      <a:pt x="2950" y="1400"/>
                      <a:pt x="2563" y="1344"/>
                      <a:pt x="2188" y="1344"/>
                    </a:cubicBezTo>
                    <a:cubicBezTo>
                      <a:pt x="1400" y="1344"/>
                      <a:pt x="667" y="1592"/>
                      <a:pt x="1" y="1947"/>
                    </a:cubicBezTo>
                    <a:lnTo>
                      <a:pt x="1" y="11342"/>
                    </a:lnTo>
                    <a:cubicBezTo>
                      <a:pt x="1" y="12597"/>
                      <a:pt x="1005" y="13601"/>
                      <a:pt x="2260" y="13601"/>
                    </a:cubicBezTo>
                    <a:lnTo>
                      <a:pt x="11802" y="13601"/>
                    </a:lnTo>
                    <a:cubicBezTo>
                      <a:pt x="13057" y="13601"/>
                      <a:pt x="14061" y="12597"/>
                      <a:pt x="14061" y="11342"/>
                    </a:cubicBezTo>
                    <a:lnTo>
                      <a:pt x="14061" y="189"/>
                    </a:lnTo>
                    <a:cubicBezTo>
                      <a:pt x="13709" y="57"/>
                      <a:pt x="13332" y="0"/>
                      <a:pt x="12934" y="0"/>
                    </a:cubicBezTo>
                    <a:close/>
                  </a:path>
                </a:pathLst>
              </a:custGeom>
              <a:solidFill>
                <a:srgbClr val="B2090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1429625" y="1865650"/>
                <a:ext cx="125050" cy="84072"/>
              </a:xfrm>
              <a:custGeom>
                <a:rect b="b" l="l" r="r" t="t"/>
                <a:pathLst>
                  <a:path extrusionOk="0" fill="none" h="6320" w="5002">
                    <a:moveTo>
                      <a:pt x="5001" y="3160"/>
                    </a:moveTo>
                    <a:cubicBezTo>
                      <a:pt x="5001" y="4896"/>
                      <a:pt x="3892" y="6319"/>
                      <a:pt x="2511" y="6319"/>
                    </a:cubicBezTo>
                    <a:cubicBezTo>
                      <a:pt x="1130" y="6319"/>
                      <a:pt x="0" y="4896"/>
                      <a:pt x="0" y="3160"/>
                    </a:cubicBezTo>
                    <a:cubicBezTo>
                      <a:pt x="0" y="1423"/>
                      <a:pt x="1130" y="0"/>
                      <a:pt x="2511" y="0"/>
                    </a:cubicBezTo>
                    <a:cubicBezTo>
                      <a:pt x="3892" y="0"/>
                      <a:pt x="5001" y="1423"/>
                      <a:pt x="5001" y="3160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1248900" y="1949725"/>
                <a:ext cx="486500" cy="662250"/>
              </a:xfrm>
              <a:custGeom>
                <a:rect b="b" l="l" r="r" t="t"/>
                <a:pathLst>
                  <a:path extrusionOk="0" h="26490" w="19460">
                    <a:moveTo>
                      <a:pt x="0" y="0"/>
                    </a:moveTo>
                    <a:lnTo>
                      <a:pt x="0" y="24983"/>
                    </a:lnTo>
                    <a:cubicBezTo>
                      <a:pt x="0" y="25820"/>
                      <a:pt x="670" y="26490"/>
                      <a:pt x="1507" y="26490"/>
                    </a:cubicBezTo>
                    <a:lnTo>
                      <a:pt x="17953" y="26490"/>
                    </a:lnTo>
                    <a:cubicBezTo>
                      <a:pt x="18790" y="26490"/>
                      <a:pt x="19459" y="25820"/>
                      <a:pt x="19459" y="24983"/>
                    </a:cubicBezTo>
                    <a:lnTo>
                      <a:pt x="19459" y="0"/>
                    </a:ln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" name="Google Shape;59;p5"/>
              <p:cNvGrpSpPr/>
              <p:nvPr/>
            </p:nvGrpSpPr>
            <p:grpSpPr>
              <a:xfrm>
                <a:off x="1405624" y="2301079"/>
                <a:ext cx="208705" cy="208705"/>
                <a:chOff x="1430400" y="2325825"/>
                <a:chExt cx="159050" cy="159050"/>
              </a:xfrm>
            </p:grpSpPr>
            <p:sp>
              <p:nvSpPr>
                <p:cNvPr id="60" name="Google Shape;60;p5"/>
                <p:cNvSpPr/>
                <p:nvPr/>
              </p:nvSpPr>
              <p:spPr>
                <a:xfrm>
                  <a:off x="1486900" y="2325825"/>
                  <a:ext cx="46575" cy="159050"/>
                </a:xfrm>
                <a:custGeom>
                  <a:rect b="b" l="l" r="r" t="t"/>
                  <a:pathLst>
                    <a:path extrusionOk="0" h="6362" w="1863">
                      <a:moveTo>
                        <a:pt x="1" y="0"/>
                      </a:moveTo>
                      <a:lnTo>
                        <a:pt x="1" y="6361"/>
                      </a:lnTo>
                      <a:lnTo>
                        <a:pt x="1863" y="6361"/>
                      </a:lnTo>
                      <a:lnTo>
                        <a:pt x="18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1430400" y="2382325"/>
                  <a:ext cx="159050" cy="46575"/>
                </a:xfrm>
                <a:custGeom>
                  <a:rect b="b" l="l" r="r" t="t"/>
                  <a:pathLst>
                    <a:path extrusionOk="0" h="1863" w="6362">
                      <a:moveTo>
                        <a:pt x="1" y="0"/>
                      </a:moveTo>
                      <a:lnTo>
                        <a:pt x="1" y="1862"/>
                      </a:lnTo>
                      <a:lnTo>
                        <a:pt x="6362" y="1862"/>
                      </a:lnTo>
                      <a:lnTo>
                        <a:pt x="636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2" name="Google Shape;62;p5"/>
            <p:cNvCxnSpPr/>
            <p:nvPr/>
          </p:nvCxnSpPr>
          <p:spPr>
            <a:xfrm rot="10800000">
              <a:off x="821713" y="-66750"/>
              <a:ext cx="0" cy="8277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13275" y="365750"/>
            <a:ext cx="7717500" cy="1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 flipH="1">
            <a:off x="8040709" y="4430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rgbClr val="850707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" name="Google Shape;66;p6"/>
          <p:cNvCxnSpPr/>
          <p:nvPr/>
        </p:nvCxnSpPr>
        <p:spPr>
          <a:xfrm>
            <a:off x="1211500" y="410975"/>
            <a:ext cx="793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6"/>
          <p:cNvSpPr/>
          <p:nvPr/>
        </p:nvSpPr>
        <p:spPr>
          <a:xfrm>
            <a:off x="827056" y="-331025"/>
            <a:ext cx="416007" cy="741943"/>
          </a:xfrm>
          <a:custGeom>
            <a:rect b="b" l="l" r="r" t="t"/>
            <a:pathLst>
              <a:path extrusionOk="0" fill="none" h="27160" w="16217">
                <a:moveTo>
                  <a:pt x="1" y="1"/>
                </a:moveTo>
                <a:lnTo>
                  <a:pt x="1" y="13475"/>
                </a:lnTo>
                <a:cubicBezTo>
                  <a:pt x="1" y="21029"/>
                  <a:pt x="6110" y="27159"/>
                  <a:pt x="13685" y="27159"/>
                </a:cubicBezTo>
                <a:lnTo>
                  <a:pt x="16216" y="27159"/>
                </a:lnTo>
              </a:path>
            </a:pathLst>
          </a:custGeom>
          <a:noFill/>
          <a:ln cap="rnd" cmpd="sng" w="28575">
            <a:solidFill>
              <a:schemeClr val="dk1"/>
            </a:solidFill>
            <a:prstDash val="solid"/>
            <a:miter lim="2092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 rot="5400000">
            <a:off x="-218066" y="4247148"/>
            <a:ext cx="1127845" cy="741937"/>
          </a:xfrm>
          <a:custGeom>
            <a:rect b="b" l="l" r="r" t="t"/>
            <a:pathLst>
              <a:path extrusionOk="0" fill="none" h="46033" w="69760">
                <a:moveTo>
                  <a:pt x="0" y="0"/>
                </a:moveTo>
                <a:lnTo>
                  <a:pt x="0" y="0"/>
                </a:lnTo>
                <a:cubicBezTo>
                  <a:pt x="0" y="10755"/>
                  <a:pt x="8726" y="19480"/>
                  <a:pt x="19480" y="19480"/>
                </a:cubicBezTo>
                <a:lnTo>
                  <a:pt x="50280" y="19480"/>
                </a:lnTo>
                <a:cubicBezTo>
                  <a:pt x="61035" y="19480"/>
                  <a:pt x="69760" y="28205"/>
                  <a:pt x="69760" y="38960"/>
                </a:cubicBezTo>
                <a:lnTo>
                  <a:pt x="69760" y="46032"/>
                </a:lnTo>
              </a:path>
            </a:pathLst>
          </a:custGeom>
          <a:solidFill>
            <a:srgbClr val="850707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270152" y="9537"/>
            <a:ext cx="273654" cy="4751063"/>
            <a:chOff x="270152" y="9537"/>
            <a:chExt cx="273654" cy="4751063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270152" y="9537"/>
              <a:ext cx="273654" cy="393837"/>
              <a:chOff x="274914" y="8562"/>
              <a:chExt cx="273654" cy="393837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274914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384214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4" name="Google Shape;74;p7"/>
            <p:cNvCxnSpPr/>
            <p:nvPr/>
          </p:nvCxnSpPr>
          <p:spPr>
            <a:xfrm rot="10800000">
              <a:off x="407100" y="414200"/>
              <a:ext cx="0" cy="4346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924451" y="1568175"/>
            <a:ext cx="31422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841500" y="614900"/>
            <a:ext cx="330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838200" y="1198250"/>
            <a:ext cx="3241200" cy="27471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80" name="Google Shape;80;p8"/>
          <p:cNvGrpSpPr/>
          <p:nvPr/>
        </p:nvGrpSpPr>
        <p:grpSpPr>
          <a:xfrm>
            <a:off x="-318125" y="820503"/>
            <a:ext cx="9462060" cy="4329256"/>
            <a:chOff x="-318125" y="820503"/>
            <a:chExt cx="9462060" cy="4329256"/>
          </a:xfrm>
        </p:grpSpPr>
        <p:cxnSp>
          <p:nvCxnSpPr>
            <p:cNvPr id="81" name="Google Shape;81;p8"/>
            <p:cNvCxnSpPr/>
            <p:nvPr/>
          </p:nvCxnSpPr>
          <p:spPr>
            <a:xfrm>
              <a:off x="826250" y="1215072"/>
              <a:ext cx="0" cy="3162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" name="Google Shape;82;p8"/>
            <p:cNvSpPr/>
            <p:nvPr/>
          </p:nvSpPr>
          <p:spPr>
            <a:xfrm flipH="1" rot="-5400000">
              <a:off x="247218" y="657535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8"/>
            <p:cNvCxnSpPr/>
            <p:nvPr/>
          </p:nvCxnSpPr>
          <p:spPr>
            <a:xfrm>
              <a:off x="-95525" y="598647"/>
              <a:ext cx="0" cy="445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" name="Google Shape;84;p8"/>
            <p:cNvGrpSpPr/>
            <p:nvPr/>
          </p:nvGrpSpPr>
          <p:grpSpPr>
            <a:xfrm>
              <a:off x="826293" y="3991810"/>
              <a:ext cx="8317642" cy="1157950"/>
              <a:chOff x="826293" y="3991810"/>
              <a:chExt cx="8317642" cy="1157950"/>
            </a:xfrm>
          </p:grpSpPr>
          <p:grpSp>
            <p:nvGrpSpPr>
              <p:cNvPr id="85" name="Google Shape;85;p8"/>
              <p:cNvGrpSpPr/>
              <p:nvPr/>
            </p:nvGrpSpPr>
            <p:grpSpPr>
              <a:xfrm rot="5400000">
                <a:off x="4980466" y="986290"/>
                <a:ext cx="416007" cy="7910933"/>
                <a:chOff x="4156006" y="4045647"/>
                <a:chExt cx="416007" cy="9149818"/>
              </a:xfrm>
            </p:grpSpPr>
            <p:sp>
              <p:nvSpPr>
                <p:cNvPr id="86" name="Google Shape;86;p8"/>
                <p:cNvSpPr/>
                <p:nvPr/>
              </p:nvSpPr>
              <p:spPr>
                <a:xfrm flipH="1" rot="10800000">
                  <a:off x="4156006" y="4045647"/>
                  <a:ext cx="416007" cy="741943"/>
                </a:xfrm>
                <a:custGeom>
                  <a:rect b="b" l="l" r="r" t="t"/>
                  <a:pathLst>
                    <a:path extrusionOk="0" fill="none" h="27160" w="16217">
                      <a:moveTo>
                        <a:pt x="1" y="1"/>
                      </a:moveTo>
                      <a:lnTo>
                        <a:pt x="1" y="13475"/>
                      </a:lnTo>
                      <a:cubicBezTo>
                        <a:pt x="1" y="21029"/>
                        <a:pt x="6110" y="27159"/>
                        <a:pt x="13685" y="27159"/>
                      </a:cubicBezTo>
                      <a:lnTo>
                        <a:pt x="16216" y="27159"/>
                      </a:lnTo>
                    </a:path>
                  </a:pathLst>
                </a:custGeom>
                <a:noFill/>
                <a:ln cap="rnd" cmpd="sng" w="28575">
                  <a:solidFill>
                    <a:schemeClr val="dk1"/>
                  </a:solidFill>
                  <a:prstDash val="solid"/>
                  <a:miter lim="20923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7" name="Google Shape;87;p8"/>
                <p:cNvCxnSpPr/>
                <p:nvPr/>
              </p:nvCxnSpPr>
              <p:spPr>
                <a:xfrm rot="5400000">
                  <a:off x="-68600" y="8970116"/>
                  <a:ext cx="8450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88" name="Google Shape;88;p8"/>
              <p:cNvSpPr/>
              <p:nvPr/>
            </p:nvSpPr>
            <p:spPr>
              <a:xfrm>
                <a:off x="826293" y="3991810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idx="1" type="body"/>
          </p:nvPr>
        </p:nvSpPr>
        <p:spPr>
          <a:xfrm>
            <a:off x="1519225" y="1548790"/>
            <a:ext cx="61056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1" name="Google Shape;91;p9"/>
          <p:cNvSpPr txBox="1"/>
          <p:nvPr>
            <p:ph type="title"/>
          </p:nvPr>
        </p:nvSpPr>
        <p:spPr>
          <a:xfrm>
            <a:off x="2917955" y="614900"/>
            <a:ext cx="3308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2" name="Google Shape;92;p9"/>
          <p:cNvCxnSpPr/>
          <p:nvPr/>
        </p:nvCxnSpPr>
        <p:spPr>
          <a:xfrm>
            <a:off x="-39950" y="4625657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9"/>
          <p:cNvSpPr/>
          <p:nvPr/>
        </p:nvSpPr>
        <p:spPr>
          <a:xfrm>
            <a:off x="-11850" y="4736400"/>
            <a:ext cx="9167700" cy="41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 rot="10800000">
            <a:off x="8600601" y="0"/>
            <a:ext cx="963555" cy="2572493"/>
            <a:chOff x="-912" y="2571000"/>
            <a:chExt cx="963555" cy="2572493"/>
          </a:xfrm>
        </p:grpSpPr>
        <p:sp>
          <p:nvSpPr>
            <p:cNvPr id="95" name="Google Shape;95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0" name="Google Shape;100;p9"/>
          <p:cNvGrpSpPr/>
          <p:nvPr/>
        </p:nvGrpSpPr>
        <p:grpSpPr>
          <a:xfrm flipH="1" rot="10800000">
            <a:off x="-410456" y="0"/>
            <a:ext cx="963555" cy="2572493"/>
            <a:chOff x="-912" y="2571000"/>
            <a:chExt cx="963555" cy="2572493"/>
          </a:xfrm>
        </p:grpSpPr>
        <p:sp>
          <p:nvSpPr>
            <p:cNvPr id="101" name="Google Shape;101;p9"/>
            <p:cNvSpPr/>
            <p:nvPr/>
          </p:nvSpPr>
          <p:spPr>
            <a:xfrm rot="10800000">
              <a:off x="688989" y="5044586"/>
              <a:ext cx="273654" cy="98908"/>
            </a:xfrm>
            <a:custGeom>
              <a:rect b="b" l="l" r="r" t="t"/>
              <a:pathLst>
                <a:path extrusionOk="0" fill="none" h="2282" w="8224">
                  <a:moveTo>
                    <a:pt x="1" y="1"/>
                  </a:moveTo>
                  <a:lnTo>
                    <a:pt x="8224" y="1"/>
                  </a:lnTo>
                  <a:lnTo>
                    <a:pt x="8224" y="2281"/>
                  </a:lnTo>
                  <a:lnTo>
                    <a:pt x="1" y="2281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9"/>
            <p:cNvSpPr/>
            <p:nvPr/>
          </p:nvSpPr>
          <p:spPr>
            <a:xfrm rot="10800000">
              <a:off x="793419" y="4749656"/>
              <a:ext cx="59924" cy="294976"/>
            </a:xfrm>
            <a:custGeom>
              <a:rect b="b" l="l" r="r" t="t"/>
              <a:pathLst>
                <a:path extrusionOk="0" fill="none" h="3307" w="1801">
                  <a:moveTo>
                    <a:pt x="1" y="0"/>
                  </a:moveTo>
                  <a:lnTo>
                    <a:pt x="1800" y="0"/>
                  </a:lnTo>
                  <a:lnTo>
                    <a:pt x="1800" y="3306"/>
                  </a:lnTo>
                  <a:lnTo>
                    <a:pt x="1" y="3306"/>
                  </a:lnTo>
                  <a:close/>
                </a:path>
              </a:pathLst>
            </a:custGeom>
            <a:solidFill>
              <a:schemeClr val="accent1"/>
            </a:solidFill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9"/>
            <p:cNvSpPr/>
            <p:nvPr/>
          </p:nvSpPr>
          <p:spPr>
            <a:xfrm rot="10800000">
              <a:off x="412148" y="2571787"/>
              <a:ext cx="416007" cy="741943"/>
            </a:xfrm>
            <a:custGeom>
              <a:rect b="b" l="l" r="r" t="t"/>
              <a:pathLst>
                <a:path extrusionOk="0" fill="none" h="27160" w="16217">
                  <a:moveTo>
                    <a:pt x="1" y="1"/>
                  </a:moveTo>
                  <a:lnTo>
                    <a:pt x="1" y="13475"/>
                  </a:lnTo>
                  <a:cubicBezTo>
                    <a:pt x="1" y="21029"/>
                    <a:pt x="6110" y="27159"/>
                    <a:pt x="13685" y="27159"/>
                  </a:cubicBezTo>
                  <a:lnTo>
                    <a:pt x="16216" y="27159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2092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" name="Google Shape;104;p9"/>
            <p:cNvCxnSpPr/>
            <p:nvPr/>
          </p:nvCxnSpPr>
          <p:spPr>
            <a:xfrm rot="10800000">
              <a:off x="-912" y="2571000"/>
              <a:ext cx="450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9"/>
            <p:cNvCxnSpPr/>
            <p:nvPr/>
          </p:nvCxnSpPr>
          <p:spPr>
            <a:xfrm>
              <a:off x="827175" y="3276600"/>
              <a:ext cx="0" cy="1484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type="title"/>
          </p:nvPr>
        </p:nvSpPr>
        <p:spPr>
          <a:xfrm>
            <a:off x="731075" y="365754"/>
            <a:ext cx="80361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8" name="Google Shape;108;p10"/>
          <p:cNvCxnSpPr/>
          <p:nvPr/>
        </p:nvCxnSpPr>
        <p:spPr>
          <a:xfrm>
            <a:off x="-46412" y="4619195"/>
            <a:ext cx="920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5750"/>
            <a:ext cx="8520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Rajdhani"/>
              <a:buNone/>
              <a:defRPr b="1" sz="4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Rajdhani"/>
              <a:buNone/>
              <a:defRPr b="1" sz="3500">
                <a:solidFill>
                  <a:schemeClr val="accent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arla"/>
              <a:buChar char="●"/>
              <a:defRPr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11.jpg"/><Relationship Id="rId7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ctrTitle"/>
          </p:nvPr>
        </p:nvSpPr>
        <p:spPr>
          <a:xfrm>
            <a:off x="713225" y="860350"/>
            <a:ext cx="4535700" cy="17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2"/>
                </a:solidFill>
              </a:rPr>
              <a:t>Period Product Initiative</a:t>
            </a:r>
            <a:endParaRPr sz="48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solidFill>
                  <a:schemeClr val="lt2"/>
                </a:solidFill>
              </a:rPr>
              <a:t>By your Student Government </a:t>
            </a:r>
            <a:endParaRPr sz="5600"/>
          </a:p>
        </p:txBody>
      </p:sp>
      <p:grpSp>
        <p:nvGrpSpPr>
          <p:cNvPr id="303" name="Google Shape;303;p40"/>
          <p:cNvGrpSpPr/>
          <p:nvPr/>
        </p:nvGrpSpPr>
        <p:grpSpPr>
          <a:xfrm>
            <a:off x="5415470" y="8548"/>
            <a:ext cx="2960808" cy="2831549"/>
            <a:chOff x="5415470" y="8548"/>
            <a:chExt cx="2960808" cy="2831549"/>
          </a:xfrm>
        </p:grpSpPr>
        <p:grpSp>
          <p:nvGrpSpPr>
            <p:cNvPr id="304" name="Google Shape;304;p40"/>
            <p:cNvGrpSpPr/>
            <p:nvPr/>
          </p:nvGrpSpPr>
          <p:grpSpPr>
            <a:xfrm>
              <a:off x="5671303" y="8548"/>
              <a:ext cx="1420507" cy="2168700"/>
              <a:chOff x="3499600" y="8562"/>
              <a:chExt cx="1209457" cy="1846488"/>
            </a:xfrm>
          </p:grpSpPr>
          <p:sp>
            <p:nvSpPr>
              <p:cNvPr id="305" name="Google Shape;305;p40"/>
              <p:cNvSpPr/>
              <p:nvPr/>
            </p:nvSpPr>
            <p:spPr>
              <a:xfrm>
                <a:off x="4435403" y="8562"/>
                <a:ext cx="273654" cy="98908"/>
              </a:xfrm>
              <a:custGeom>
                <a:rect b="b" l="l" r="r" t="t"/>
                <a:pathLst>
                  <a:path extrusionOk="0" fill="none" h="2282" w="8224">
                    <a:moveTo>
                      <a:pt x="1" y="1"/>
                    </a:moveTo>
                    <a:lnTo>
                      <a:pt x="8224" y="1"/>
                    </a:lnTo>
                    <a:lnTo>
                      <a:pt x="8224" y="2281"/>
                    </a:lnTo>
                    <a:lnTo>
                      <a:pt x="1" y="2281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4544703" y="107423"/>
                <a:ext cx="59924" cy="294976"/>
              </a:xfrm>
              <a:custGeom>
                <a:rect b="b" l="l" r="r" t="t"/>
                <a:pathLst>
                  <a:path extrusionOk="0" fill="none" h="3307" w="1801">
                    <a:moveTo>
                      <a:pt x="1" y="0"/>
                    </a:moveTo>
                    <a:lnTo>
                      <a:pt x="1800" y="0"/>
                    </a:lnTo>
                    <a:lnTo>
                      <a:pt x="1800" y="3306"/>
                    </a:lnTo>
                    <a:lnTo>
                      <a:pt x="1" y="3306"/>
                    </a:lnTo>
                    <a:close/>
                  </a:path>
                </a:pathLst>
              </a:custGeom>
              <a:solidFill>
                <a:schemeClr val="accent1"/>
              </a:solidFill>
              <a:ln cap="rnd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 flipH="1">
                <a:off x="4156003" y="402400"/>
                <a:ext cx="416007" cy="741943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 flipH="1" rot="10800000">
                <a:off x="3499600" y="1144409"/>
                <a:ext cx="393181" cy="710641"/>
              </a:xfrm>
              <a:custGeom>
                <a:rect b="b" l="l" r="r" t="t"/>
                <a:pathLst>
                  <a:path extrusionOk="0" fill="none" h="27160" w="16217">
                    <a:moveTo>
                      <a:pt x="1" y="1"/>
                    </a:moveTo>
                    <a:lnTo>
                      <a:pt x="1" y="13475"/>
                    </a:lnTo>
                    <a:cubicBezTo>
                      <a:pt x="1" y="21029"/>
                      <a:pt x="6110" y="27159"/>
                      <a:pt x="13685" y="27159"/>
                    </a:cubicBezTo>
                    <a:lnTo>
                      <a:pt x="16216" y="27159"/>
                    </a:lnTo>
                  </a:path>
                </a:pathLst>
              </a:custGeom>
              <a:noFill/>
              <a:ln cap="rnd" cmpd="sng" w="28575">
                <a:solidFill>
                  <a:schemeClr val="dk1"/>
                </a:solidFill>
                <a:prstDash val="solid"/>
                <a:miter lim="20923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40"/>
              <p:cNvCxnSpPr/>
              <p:nvPr/>
            </p:nvCxnSpPr>
            <p:spPr>
              <a:xfrm>
                <a:off x="3884200" y="1144421"/>
                <a:ext cx="331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10" name="Google Shape;310;p40"/>
            <p:cNvGrpSpPr/>
            <p:nvPr/>
          </p:nvGrpSpPr>
          <p:grpSpPr>
            <a:xfrm>
              <a:off x="5415470" y="1980882"/>
              <a:ext cx="2873774" cy="859215"/>
              <a:chOff x="5675362" y="3258495"/>
              <a:chExt cx="1333476" cy="398652"/>
            </a:xfrm>
          </p:grpSpPr>
          <p:sp>
            <p:nvSpPr>
              <p:cNvPr id="311" name="Google Shape;311;p40"/>
              <p:cNvSpPr/>
              <p:nvPr/>
            </p:nvSpPr>
            <p:spPr>
              <a:xfrm>
                <a:off x="56753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60406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64059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40"/>
              <p:cNvSpPr/>
              <p:nvPr/>
            </p:nvSpPr>
            <p:spPr>
              <a:xfrm>
                <a:off x="67712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40"/>
            <p:cNvGrpSpPr/>
            <p:nvPr/>
          </p:nvGrpSpPr>
          <p:grpSpPr>
            <a:xfrm>
              <a:off x="5502503" y="1846611"/>
              <a:ext cx="2873774" cy="859215"/>
              <a:chOff x="5675362" y="3258495"/>
              <a:chExt cx="1333476" cy="398652"/>
            </a:xfrm>
          </p:grpSpPr>
          <p:sp>
            <p:nvSpPr>
              <p:cNvPr id="316" name="Google Shape;316;p40"/>
              <p:cNvSpPr/>
              <p:nvPr/>
            </p:nvSpPr>
            <p:spPr>
              <a:xfrm>
                <a:off x="56753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0"/>
              <p:cNvSpPr/>
              <p:nvPr/>
            </p:nvSpPr>
            <p:spPr>
              <a:xfrm>
                <a:off x="60406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0"/>
              <p:cNvSpPr/>
              <p:nvPr/>
            </p:nvSpPr>
            <p:spPr>
              <a:xfrm>
                <a:off x="64059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0"/>
              <p:cNvSpPr/>
              <p:nvPr/>
            </p:nvSpPr>
            <p:spPr>
              <a:xfrm>
                <a:off x="6771262" y="3258495"/>
                <a:ext cx="237576" cy="398652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3" y="860351"/>
            <a:ext cx="4846600" cy="6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49"/>
          <p:cNvGrpSpPr/>
          <p:nvPr/>
        </p:nvGrpSpPr>
        <p:grpSpPr>
          <a:xfrm>
            <a:off x="276875" y="313322"/>
            <a:ext cx="242228" cy="392593"/>
            <a:chOff x="1001725" y="2291079"/>
            <a:chExt cx="242228" cy="392593"/>
          </a:xfrm>
        </p:grpSpPr>
        <p:grpSp>
          <p:nvGrpSpPr>
            <p:cNvPr id="491" name="Google Shape;491;p49"/>
            <p:cNvGrpSpPr/>
            <p:nvPr/>
          </p:nvGrpSpPr>
          <p:grpSpPr>
            <a:xfrm>
              <a:off x="1001725" y="2291079"/>
              <a:ext cx="242228" cy="392593"/>
              <a:chOff x="3097900" y="2179254"/>
              <a:chExt cx="242228" cy="392593"/>
            </a:xfrm>
          </p:grpSpPr>
          <p:sp>
            <p:nvSpPr>
              <p:cNvPr id="492" name="Google Shape;492;p49"/>
              <p:cNvSpPr/>
              <p:nvPr/>
            </p:nvSpPr>
            <p:spPr>
              <a:xfrm>
                <a:off x="3097900" y="2238125"/>
                <a:ext cx="198874" cy="333723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49"/>
              <p:cNvSpPr/>
              <p:nvPr/>
            </p:nvSpPr>
            <p:spPr>
              <a:xfrm>
                <a:off x="3141254" y="2179254"/>
                <a:ext cx="198874" cy="333723"/>
              </a:xfrm>
              <a:custGeom>
                <a:rect b="b" l="l" r="r" t="t"/>
                <a:pathLst>
                  <a:path extrusionOk="0" h="5232" w="3118">
                    <a:moveTo>
                      <a:pt x="1549" y="1"/>
                    </a:moveTo>
                    <a:cubicBezTo>
                      <a:pt x="1549" y="1"/>
                      <a:pt x="0" y="2804"/>
                      <a:pt x="0" y="3662"/>
                    </a:cubicBezTo>
                    <a:cubicBezTo>
                      <a:pt x="0" y="4520"/>
                      <a:pt x="691" y="5231"/>
                      <a:pt x="1549" y="5231"/>
                    </a:cubicBezTo>
                    <a:cubicBezTo>
                      <a:pt x="2407" y="5231"/>
                      <a:pt x="3118" y="4520"/>
                      <a:pt x="3118" y="3662"/>
                    </a:cubicBezTo>
                    <a:cubicBezTo>
                      <a:pt x="3118" y="2804"/>
                      <a:pt x="1549" y="1"/>
                      <a:pt x="1549" y="1"/>
                    </a:cubicBezTo>
                    <a:close/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49"/>
            <p:cNvSpPr/>
            <p:nvPr/>
          </p:nvSpPr>
          <p:spPr>
            <a:xfrm>
              <a:off x="1224907" y="2470126"/>
              <a:ext cx="18900" cy="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49"/>
          <p:cNvSpPr txBox="1"/>
          <p:nvPr/>
        </p:nvSpPr>
        <p:spPr>
          <a:xfrm>
            <a:off x="2650750" y="167625"/>
            <a:ext cx="3207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Distribution of Products Usage Sources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2132950" y="281925"/>
            <a:ext cx="4243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</a:rPr>
              <a:t>Distribution of Products Usage Sources</a:t>
            </a:r>
            <a:endParaRPr sz="2300">
              <a:solidFill>
                <a:schemeClr val="accent1"/>
              </a:solidFill>
            </a:endParaRPr>
          </a:p>
        </p:txBody>
      </p:sp>
      <p:grpSp>
        <p:nvGrpSpPr>
          <p:cNvPr id="497" name="Google Shape;497;p49"/>
          <p:cNvGrpSpPr/>
          <p:nvPr/>
        </p:nvGrpSpPr>
        <p:grpSpPr>
          <a:xfrm>
            <a:off x="7990007" y="167633"/>
            <a:ext cx="445737" cy="392234"/>
            <a:chOff x="6120019" y="3416767"/>
            <a:chExt cx="445737" cy="392234"/>
          </a:xfrm>
        </p:grpSpPr>
        <p:sp>
          <p:nvSpPr>
            <p:cNvPr id="498" name="Google Shape;498;p49"/>
            <p:cNvSpPr/>
            <p:nvPr/>
          </p:nvSpPr>
          <p:spPr>
            <a:xfrm>
              <a:off x="6120019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1" name="Google Shape;5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800" y="1522171"/>
            <a:ext cx="5743124" cy="30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50"/>
          <p:cNvGrpSpPr/>
          <p:nvPr/>
        </p:nvGrpSpPr>
        <p:grpSpPr>
          <a:xfrm>
            <a:off x="394563" y="344347"/>
            <a:ext cx="964486" cy="831301"/>
            <a:chOff x="6120019" y="3416767"/>
            <a:chExt cx="445737" cy="392234"/>
          </a:xfrm>
        </p:grpSpPr>
        <p:sp>
          <p:nvSpPr>
            <p:cNvPr id="507" name="Google Shape;507;p50"/>
            <p:cNvSpPr/>
            <p:nvPr/>
          </p:nvSpPr>
          <p:spPr>
            <a:xfrm>
              <a:off x="6120019" y="3462579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2909" y="0"/>
                  </a:moveTo>
                  <a:cubicBezTo>
                    <a:pt x="1382" y="21"/>
                    <a:pt x="168" y="1339"/>
                    <a:pt x="85" y="2909"/>
                  </a:cubicBezTo>
                  <a:cubicBezTo>
                    <a:pt x="1" y="4876"/>
                    <a:pt x="1549" y="6215"/>
                    <a:pt x="3893" y="8202"/>
                  </a:cubicBezTo>
                  <a:cubicBezTo>
                    <a:pt x="4332" y="8579"/>
                    <a:pt x="4771" y="8956"/>
                    <a:pt x="5232" y="9353"/>
                  </a:cubicBezTo>
                  <a:lnTo>
                    <a:pt x="5441" y="9541"/>
                  </a:lnTo>
                  <a:lnTo>
                    <a:pt x="5650" y="9353"/>
                  </a:lnTo>
                  <a:cubicBezTo>
                    <a:pt x="6131" y="8935"/>
                    <a:pt x="6571" y="8579"/>
                    <a:pt x="6989" y="8202"/>
                  </a:cubicBezTo>
                  <a:cubicBezTo>
                    <a:pt x="9333" y="6215"/>
                    <a:pt x="10902" y="4876"/>
                    <a:pt x="10797" y="2909"/>
                  </a:cubicBezTo>
                  <a:cubicBezTo>
                    <a:pt x="10735" y="1339"/>
                    <a:pt x="9521" y="21"/>
                    <a:pt x="7973" y="0"/>
                  </a:cubicBezTo>
                  <a:cubicBezTo>
                    <a:pt x="7094" y="0"/>
                    <a:pt x="6320" y="419"/>
                    <a:pt x="5734" y="1235"/>
                  </a:cubicBezTo>
                  <a:cubicBezTo>
                    <a:pt x="5608" y="1402"/>
                    <a:pt x="5525" y="1549"/>
                    <a:pt x="5441" y="1716"/>
                  </a:cubicBezTo>
                  <a:cubicBezTo>
                    <a:pt x="5357" y="1549"/>
                    <a:pt x="5274" y="1402"/>
                    <a:pt x="5169" y="1235"/>
                  </a:cubicBezTo>
                  <a:cubicBezTo>
                    <a:pt x="4583" y="440"/>
                    <a:pt x="3830" y="0"/>
                    <a:pt x="2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6194809" y="3441293"/>
              <a:ext cx="344958" cy="165635"/>
            </a:xfrm>
            <a:custGeom>
              <a:rect b="b" l="l" r="r" t="t"/>
              <a:pathLst>
                <a:path extrusionOk="0" h="4562" w="9501">
                  <a:moveTo>
                    <a:pt x="2219" y="0"/>
                  </a:moveTo>
                  <a:cubicBezTo>
                    <a:pt x="1047" y="0"/>
                    <a:pt x="85" y="1025"/>
                    <a:pt x="22" y="2302"/>
                  </a:cubicBezTo>
                  <a:cubicBezTo>
                    <a:pt x="1" y="2804"/>
                    <a:pt x="106" y="3285"/>
                    <a:pt x="378" y="3766"/>
                  </a:cubicBezTo>
                  <a:lnTo>
                    <a:pt x="2010" y="3766"/>
                  </a:lnTo>
                  <a:lnTo>
                    <a:pt x="2847" y="1276"/>
                  </a:lnTo>
                  <a:lnTo>
                    <a:pt x="4165" y="4561"/>
                  </a:lnTo>
                  <a:lnTo>
                    <a:pt x="4562" y="3766"/>
                  </a:lnTo>
                  <a:lnTo>
                    <a:pt x="9145" y="3766"/>
                  </a:lnTo>
                  <a:cubicBezTo>
                    <a:pt x="9396" y="3264"/>
                    <a:pt x="9500" y="2804"/>
                    <a:pt x="9479" y="2302"/>
                  </a:cubicBezTo>
                  <a:cubicBezTo>
                    <a:pt x="9417" y="1004"/>
                    <a:pt x="8454" y="0"/>
                    <a:pt x="7282" y="0"/>
                  </a:cubicBezTo>
                  <a:lnTo>
                    <a:pt x="7261" y="0"/>
                  </a:lnTo>
                  <a:cubicBezTo>
                    <a:pt x="5608" y="0"/>
                    <a:pt x="5064" y="1946"/>
                    <a:pt x="5064" y="1967"/>
                  </a:cubicBezTo>
                  <a:lnTo>
                    <a:pt x="4751" y="3076"/>
                  </a:lnTo>
                  <a:lnTo>
                    <a:pt x="4458" y="1967"/>
                  </a:lnTo>
                  <a:cubicBezTo>
                    <a:pt x="4437" y="1967"/>
                    <a:pt x="4290" y="1444"/>
                    <a:pt x="3935" y="942"/>
                  </a:cubicBezTo>
                  <a:cubicBezTo>
                    <a:pt x="3495" y="314"/>
                    <a:pt x="2909" y="0"/>
                    <a:pt x="2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6169959" y="3416767"/>
              <a:ext cx="395797" cy="346422"/>
            </a:xfrm>
            <a:custGeom>
              <a:rect b="b" l="l" r="r" t="t"/>
              <a:pathLst>
                <a:path extrusionOk="0" h="9542" w="10902">
                  <a:moveTo>
                    <a:pt x="7972" y="628"/>
                  </a:moveTo>
                  <a:cubicBezTo>
                    <a:pt x="9144" y="649"/>
                    <a:pt x="10107" y="1653"/>
                    <a:pt x="10169" y="2930"/>
                  </a:cubicBezTo>
                  <a:cubicBezTo>
                    <a:pt x="10190" y="3432"/>
                    <a:pt x="10086" y="3913"/>
                    <a:pt x="9835" y="4394"/>
                  </a:cubicBezTo>
                  <a:lnTo>
                    <a:pt x="5252" y="4394"/>
                  </a:lnTo>
                  <a:lnTo>
                    <a:pt x="4834" y="5210"/>
                  </a:lnTo>
                  <a:lnTo>
                    <a:pt x="3516" y="1925"/>
                  </a:lnTo>
                  <a:lnTo>
                    <a:pt x="2700" y="4394"/>
                  </a:lnTo>
                  <a:lnTo>
                    <a:pt x="1047" y="4394"/>
                  </a:lnTo>
                  <a:cubicBezTo>
                    <a:pt x="796" y="3913"/>
                    <a:pt x="691" y="3453"/>
                    <a:pt x="712" y="2930"/>
                  </a:cubicBezTo>
                  <a:cubicBezTo>
                    <a:pt x="775" y="1653"/>
                    <a:pt x="1737" y="649"/>
                    <a:pt x="2909" y="628"/>
                  </a:cubicBezTo>
                  <a:lnTo>
                    <a:pt x="2930" y="628"/>
                  </a:lnTo>
                  <a:cubicBezTo>
                    <a:pt x="3599" y="628"/>
                    <a:pt x="4164" y="963"/>
                    <a:pt x="4625" y="1591"/>
                  </a:cubicBezTo>
                  <a:cubicBezTo>
                    <a:pt x="4980" y="2072"/>
                    <a:pt x="5127" y="2595"/>
                    <a:pt x="5127" y="2595"/>
                  </a:cubicBezTo>
                  <a:lnTo>
                    <a:pt x="5441" y="3704"/>
                  </a:lnTo>
                  <a:lnTo>
                    <a:pt x="5734" y="2595"/>
                  </a:lnTo>
                  <a:cubicBezTo>
                    <a:pt x="5734" y="2574"/>
                    <a:pt x="6298" y="628"/>
                    <a:pt x="7951" y="628"/>
                  </a:cubicBezTo>
                  <a:close/>
                  <a:moveTo>
                    <a:pt x="3578" y="3746"/>
                  </a:moveTo>
                  <a:lnTo>
                    <a:pt x="4771" y="6738"/>
                  </a:lnTo>
                  <a:lnTo>
                    <a:pt x="5629" y="5022"/>
                  </a:lnTo>
                  <a:lnTo>
                    <a:pt x="9416" y="5022"/>
                  </a:lnTo>
                  <a:cubicBezTo>
                    <a:pt x="8788" y="5838"/>
                    <a:pt x="7805" y="6675"/>
                    <a:pt x="6570" y="7721"/>
                  </a:cubicBezTo>
                  <a:cubicBezTo>
                    <a:pt x="6215" y="8035"/>
                    <a:pt x="5838" y="8349"/>
                    <a:pt x="5441" y="8705"/>
                  </a:cubicBezTo>
                  <a:cubicBezTo>
                    <a:pt x="5043" y="8349"/>
                    <a:pt x="4666" y="8035"/>
                    <a:pt x="4290" y="7721"/>
                  </a:cubicBezTo>
                  <a:cubicBezTo>
                    <a:pt x="3076" y="6675"/>
                    <a:pt x="2093" y="5838"/>
                    <a:pt x="1465" y="5022"/>
                  </a:cubicBezTo>
                  <a:lnTo>
                    <a:pt x="3160" y="5022"/>
                  </a:lnTo>
                  <a:lnTo>
                    <a:pt x="3578" y="3746"/>
                  </a:lnTo>
                  <a:close/>
                  <a:moveTo>
                    <a:pt x="2909" y="0"/>
                  </a:moveTo>
                  <a:cubicBezTo>
                    <a:pt x="1360" y="21"/>
                    <a:pt x="147" y="1339"/>
                    <a:pt x="84" y="2909"/>
                  </a:cubicBezTo>
                  <a:cubicBezTo>
                    <a:pt x="0" y="4876"/>
                    <a:pt x="1549" y="6194"/>
                    <a:pt x="3892" y="8202"/>
                  </a:cubicBezTo>
                  <a:cubicBezTo>
                    <a:pt x="4332" y="8558"/>
                    <a:pt x="4771" y="8935"/>
                    <a:pt x="5231" y="9353"/>
                  </a:cubicBezTo>
                  <a:lnTo>
                    <a:pt x="5441" y="9542"/>
                  </a:lnTo>
                  <a:lnTo>
                    <a:pt x="5650" y="9353"/>
                  </a:lnTo>
                  <a:cubicBezTo>
                    <a:pt x="6110" y="8935"/>
                    <a:pt x="6550" y="8558"/>
                    <a:pt x="6989" y="8202"/>
                  </a:cubicBezTo>
                  <a:cubicBezTo>
                    <a:pt x="9332" y="6194"/>
                    <a:pt x="10902" y="4876"/>
                    <a:pt x="10797" y="2909"/>
                  </a:cubicBezTo>
                  <a:cubicBezTo>
                    <a:pt x="10713" y="1339"/>
                    <a:pt x="9521" y="21"/>
                    <a:pt x="7972" y="0"/>
                  </a:cubicBezTo>
                  <a:cubicBezTo>
                    <a:pt x="7073" y="0"/>
                    <a:pt x="6298" y="419"/>
                    <a:pt x="5734" y="1235"/>
                  </a:cubicBezTo>
                  <a:cubicBezTo>
                    <a:pt x="5608" y="1381"/>
                    <a:pt x="5524" y="1549"/>
                    <a:pt x="5441" y="1695"/>
                  </a:cubicBezTo>
                  <a:cubicBezTo>
                    <a:pt x="5357" y="1549"/>
                    <a:pt x="5273" y="1381"/>
                    <a:pt x="5148" y="1235"/>
                  </a:cubicBezTo>
                  <a:cubicBezTo>
                    <a:pt x="4583" y="419"/>
                    <a:pt x="3809" y="0"/>
                    <a:pt x="2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50"/>
          <p:cNvSpPr txBox="1"/>
          <p:nvPr/>
        </p:nvSpPr>
        <p:spPr>
          <a:xfrm>
            <a:off x="895350" y="1582050"/>
            <a:ext cx="7353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accent1"/>
                </a:solidFill>
              </a:rPr>
              <a:t>Student Survey</a:t>
            </a:r>
            <a:endParaRPr b="1" sz="4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/>
          <p:nvPr>
            <p:ph type="title"/>
          </p:nvPr>
        </p:nvSpPr>
        <p:spPr>
          <a:xfrm>
            <a:off x="713250" y="560575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(Data Collection)</a:t>
            </a:r>
            <a:endParaRPr/>
          </a:p>
        </p:txBody>
      </p:sp>
      <p:sp>
        <p:nvSpPr>
          <p:cNvPr id="516" name="Google Shape;516;p51"/>
          <p:cNvSpPr txBox="1"/>
          <p:nvPr/>
        </p:nvSpPr>
        <p:spPr>
          <a:xfrm>
            <a:off x="521175" y="2862550"/>
            <a:ext cx="15963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Collected 213 Student Surveys 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517" name="Google Shape;517;p51"/>
          <p:cNvGrpSpPr/>
          <p:nvPr/>
        </p:nvGrpSpPr>
        <p:grpSpPr>
          <a:xfrm>
            <a:off x="2583768" y="2862538"/>
            <a:ext cx="1596307" cy="908163"/>
            <a:chOff x="1199593" y="3285325"/>
            <a:chExt cx="1596307" cy="908163"/>
          </a:xfrm>
        </p:grpSpPr>
        <p:sp>
          <p:nvSpPr>
            <p:cNvPr id="518" name="Google Shape;518;p51"/>
            <p:cNvSpPr txBox="1"/>
            <p:nvPr/>
          </p:nvSpPr>
          <p:spPr>
            <a:xfrm>
              <a:off x="1199593" y="3285325"/>
              <a:ext cx="15963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19" name="Google Shape;519;p51"/>
            <p:cNvSpPr txBox="1"/>
            <p:nvPr/>
          </p:nvSpPr>
          <p:spPr>
            <a:xfrm>
              <a:off x="1199600" y="3330388"/>
              <a:ext cx="1596300" cy="8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Survey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 Duration:</a:t>
              </a: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30 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seconds-2 minutes </a:t>
              </a: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520" name="Google Shape;520;p51"/>
          <p:cNvSpPr txBox="1"/>
          <p:nvPr/>
        </p:nvSpPr>
        <p:spPr>
          <a:xfrm>
            <a:off x="713275" y="1935027"/>
            <a:ext cx="3466800" cy="476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Began on 11/13/23</a:t>
            </a:r>
            <a:endParaRPr b="1" sz="2000">
              <a:solidFill>
                <a:schemeClr val="accen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521" name="Google Shape;521;p51"/>
          <p:cNvGrpSpPr/>
          <p:nvPr/>
        </p:nvGrpSpPr>
        <p:grpSpPr>
          <a:xfrm>
            <a:off x="4880493" y="2778350"/>
            <a:ext cx="1596307" cy="999638"/>
            <a:chOff x="1199593" y="3285325"/>
            <a:chExt cx="1596307" cy="999638"/>
          </a:xfrm>
        </p:grpSpPr>
        <p:sp>
          <p:nvSpPr>
            <p:cNvPr id="522" name="Google Shape;522;p51"/>
            <p:cNvSpPr txBox="1"/>
            <p:nvPr/>
          </p:nvSpPr>
          <p:spPr>
            <a:xfrm>
              <a:off x="1199593" y="3285325"/>
              <a:ext cx="15963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rPr>
                <a:t> </a:t>
              </a:r>
              <a:endParaRPr b="1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523" name="Google Shape;523;p51"/>
            <p:cNvSpPr txBox="1"/>
            <p:nvPr/>
          </p:nvSpPr>
          <p:spPr>
            <a:xfrm>
              <a:off x="1199600" y="3421863"/>
              <a:ext cx="1596300" cy="8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3 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Avenues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 for Data Collection:</a:t>
              </a: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524" name="Google Shape;524;p51"/>
          <p:cNvSpPr txBox="1"/>
          <p:nvPr/>
        </p:nvSpPr>
        <p:spPr>
          <a:xfrm>
            <a:off x="6476800" y="2778350"/>
            <a:ext cx="31737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Mass Email and QR code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Promotion during Events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In-Person data collection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25" name="Google Shape;525;p51"/>
          <p:cNvSpPr txBox="1"/>
          <p:nvPr/>
        </p:nvSpPr>
        <p:spPr>
          <a:xfrm>
            <a:off x="4880475" y="1935027"/>
            <a:ext cx="3466800" cy="476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Ended on 12/8/23</a:t>
            </a:r>
            <a:endParaRPr b="1" sz="2000">
              <a:solidFill>
                <a:schemeClr val="accen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526" name="Google Shape;526;p51"/>
          <p:cNvCxnSpPr>
            <a:stCxn id="520" idx="2"/>
          </p:cNvCxnSpPr>
          <p:nvPr/>
        </p:nvCxnSpPr>
        <p:spPr>
          <a:xfrm rot="5400000">
            <a:off x="1769425" y="2133477"/>
            <a:ext cx="399000" cy="9555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1"/>
          <p:cNvCxnSpPr>
            <a:stCxn id="520" idx="2"/>
          </p:cNvCxnSpPr>
          <p:nvPr/>
        </p:nvCxnSpPr>
        <p:spPr>
          <a:xfrm flipH="1" rot="-5400000">
            <a:off x="2694775" y="2163627"/>
            <a:ext cx="487800" cy="9840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1"/>
          <p:cNvCxnSpPr>
            <a:stCxn id="525" idx="2"/>
            <a:endCxn id="522" idx="0"/>
          </p:cNvCxnSpPr>
          <p:nvPr/>
        </p:nvCxnSpPr>
        <p:spPr>
          <a:xfrm rot="5400000">
            <a:off x="5963025" y="2127477"/>
            <a:ext cx="366600" cy="9351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1"/>
          <p:cNvCxnSpPr>
            <a:stCxn id="525" idx="2"/>
            <a:endCxn id="530" idx="0"/>
          </p:cNvCxnSpPr>
          <p:nvPr/>
        </p:nvCxnSpPr>
        <p:spPr>
          <a:xfrm flipH="1" rot="-5400000">
            <a:off x="6898125" y="2127477"/>
            <a:ext cx="366600" cy="935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1"/>
          <p:cNvCxnSpPr/>
          <p:nvPr/>
        </p:nvCxnSpPr>
        <p:spPr>
          <a:xfrm flipH="1">
            <a:off x="1503000" y="2810725"/>
            <a:ext cx="2100" cy="16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1"/>
          <p:cNvCxnSpPr/>
          <p:nvPr/>
        </p:nvCxnSpPr>
        <p:spPr>
          <a:xfrm flipH="1">
            <a:off x="3430675" y="2886950"/>
            <a:ext cx="2100" cy="165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>
            <p:ph type="title"/>
          </p:nvPr>
        </p:nvSpPr>
        <p:spPr>
          <a:xfrm>
            <a:off x="311700" y="66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Survey Question</a:t>
            </a:r>
            <a:endParaRPr b="1" sz="3000"/>
          </a:p>
        </p:txBody>
      </p:sp>
      <p:sp>
        <p:nvSpPr>
          <p:cNvPr id="538" name="Google Shape;538;p52"/>
          <p:cNvSpPr txBox="1"/>
          <p:nvPr/>
        </p:nvSpPr>
        <p:spPr>
          <a:xfrm>
            <a:off x="0" y="722250"/>
            <a:ext cx="64953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Demographic Questions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Usage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Support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39" name="Google Shape;539;p52"/>
          <p:cNvPicPr preferRelativeResize="0"/>
          <p:nvPr/>
        </p:nvPicPr>
        <p:blipFill rotWithShape="1">
          <a:blip r:embed="rId3">
            <a:alphaModFix/>
          </a:blip>
          <a:srcRect b="-1931" l="5074" r="-1357" t="4890"/>
          <a:stretch/>
        </p:blipFill>
        <p:spPr>
          <a:xfrm>
            <a:off x="3649175" y="231161"/>
            <a:ext cx="5233476" cy="4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2"/>
          <p:cNvPicPr preferRelativeResize="0"/>
          <p:nvPr/>
        </p:nvPicPr>
        <p:blipFill rotWithShape="1">
          <a:blip r:embed="rId4">
            <a:alphaModFix/>
          </a:blip>
          <a:srcRect b="0" l="0" r="50641" t="0"/>
          <a:stretch/>
        </p:blipFill>
        <p:spPr>
          <a:xfrm>
            <a:off x="4664713" y="847275"/>
            <a:ext cx="3202400" cy="1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 rotWithShape="1">
          <a:blip r:embed="rId5">
            <a:alphaModFix/>
          </a:blip>
          <a:srcRect b="6252" l="0" r="0" t="0"/>
          <a:stretch/>
        </p:blipFill>
        <p:spPr>
          <a:xfrm>
            <a:off x="4333325" y="77050"/>
            <a:ext cx="4498985" cy="4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400" y="130200"/>
            <a:ext cx="4177092" cy="4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7">
            <a:alphaModFix/>
          </a:blip>
          <a:srcRect b="0" l="2789" r="22427" t="5508"/>
          <a:stretch/>
        </p:blipFill>
        <p:spPr>
          <a:xfrm>
            <a:off x="4016425" y="42213"/>
            <a:ext cx="4498975" cy="48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850" y="1699775"/>
            <a:ext cx="4691101" cy="327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3"/>
          <p:cNvPicPr preferRelativeResize="0"/>
          <p:nvPr/>
        </p:nvPicPr>
        <p:blipFill rotWithShape="1">
          <a:blip r:embed="rId4">
            <a:alphaModFix/>
          </a:blip>
          <a:srcRect b="0" l="0" r="24823" t="0"/>
          <a:stretch/>
        </p:blipFill>
        <p:spPr>
          <a:xfrm>
            <a:off x="314325" y="1542563"/>
            <a:ext cx="3793140" cy="34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3"/>
          <p:cNvSpPr txBox="1"/>
          <p:nvPr/>
        </p:nvSpPr>
        <p:spPr>
          <a:xfrm>
            <a:off x="34200" y="152700"/>
            <a:ext cx="3891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1"/>
                </a:solidFill>
              </a:rPr>
              <a:t>Survey Demographics</a:t>
            </a:r>
            <a:endParaRPr b="1" sz="2200">
              <a:solidFill>
                <a:schemeClr val="accent1"/>
              </a:solidFill>
            </a:endParaRPr>
          </a:p>
        </p:txBody>
      </p:sp>
      <p:pic>
        <p:nvPicPr>
          <p:cNvPr id="551" name="Google Shape;551;p53"/>
          <p:cNvPicPr preferRelativeResize="0"/>
          <p:nvPr/>
        </p:nvPicPr>
        <p:blipFill rotWithShape="1">
          <a:blip r:embed="rId5">
            <a:alphaModFix/>
          </a:blip>
          <a:srcRect b="40712" l="82517" r="2751" t="45843"/>
          <a:stretch/>
        </p:blipFill>
        <p:spPr>
          <a:xfrm>
            <a:off x="2860825" y="1828075"/>
            <a:ext cx="855549" cy="5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3"/>
          <p:cNvSpPr txBox="1"/>
          <p:nvPr/>
        </p:nvSpPr>
        <p:spPr>
          <a:xfrm>
            <a:off x="1437850" y="94872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Gender Distribution</a:t>
            </a:r>
            <a:endParaRPr b="1" sz="1200">
              <a:solidFill>
                <a:schemeClr val="accent1"/>
              </a:solidFill>
            </a:endParaRPr>
          </a:p>
        </p:txBody>
      </p:sp>
      <p:sp>
        <p:nvSpPr>
          <p:cNvPr id="553" name="Google Shape;553;p53"/>
          <p:cNvSpPr txBox="1"/>
          <p:nvPr/>
        </p:nvSpPr>
        <p:spPr>
          <a:xfrm>
            <a:off x="6359413" y="122572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Age</a:t>
            </a:r>
            <a:endParaRPr b="1" sz="1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</a:rPr>
              <a:t>Distribution</a:t>
            </a:r>
            <a:endParaRPr b="1" sz="1200">
              <a:solidFill>
                <a:schemeClr val="accent1"/>
              </a:solidFill>
            </a:endParaRPr>
          </a:p>
        </p:txBody>
      </p:sp>
      <p:pic>
        <p:nvPicPr>
          <p:cNvPr id="554" name="Google Shape;554;p53"/>
          <p:cNvPicPr preferRelativeResize="0"/>
          <p:nvPr/>
        </p:nvPicPr>
        <p:blipFill rotWithShape="1">
          <a:blip r:embed="rId6">
            <a:alphaModFix/>
          </a:blip>
          <a:srcRect b="0" l="12523" r="36107" t="4058"/>
          <a:stretch/>
        </p:blipFill>
        <p:spPr>
          <a:xfrm>
            <a:off x="7942925" y="2063450"/>
            <a:ext cx="783925" cy="17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53"/>
          <p:cNvCxnSpPr/>
          <p:nvPr/>
        </p:nvCxnSpPr>
        <p:spPr>
          <a:xfrm flipH="1">
            <a:off x="4081075" y="45000"/>
            <a:ext cx="26400" cy="505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53"/>
          <p:cNvSpPr txBox="1"/>
          <p:nvPr/>
        </p:nvSpPr>
        <p:spPr>
          <a:xfrm>
            <a:off x="4001050" y="317875"/>
            <a:ext cx="289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About 60% of survey were </a:t>
            </a:r>
            <a:r>
              <a:rPr b="1" lang="en" sz="1200">
                <a:solidFill>
                  <a:schemeClr val="dk1"/>
                </a:solidFill>
              </a:rPr>
              <a:t>female </a:t>
            </a:r>
            <a:r>
              <a:rPr lang="en" sz="1200">
                <a:solidFill>
                  <a:schemeClr val="dk1"/>
                </a:solidFill>
              </a:rPr>
              <a:t>students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Participant were predominantly </a:t>
            </a:r>
            <a:r>
              <a:rPr b="1" lang="en" sz="1200">
                <a:solidFill>
                  <a:schemeClr val="dk1"/>
                </a:solidFill>
              </a:rPr>
              <a:t>18-24 of age</a:t>
            </a:r>
            <a:r>
              <a:rPr lang="en" sz="1200">
                <a:solidFill>
                  <a:schemeClr val="dk1"/>
                </a:solidFill>
              </a:rPr>
              <a:t> (78%)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7575" y="4395050"/>
            <a:ext cx="1015625" cy="4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00" y="1039175"/>
            <a:ext cx="4448875" cy="391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4"/>
          <p:cNvSpPr txBox="1"/>
          <p:nvPr>
            <p:ph type="title"/>
          </p:nvPr>
        </p:nvSpPr>
        <p:spPr>
          <a:xfrm>
            <a:off x="169625" y="466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Menstruation Applicability</a:t>
            </a:r>
            <a:endParaRPr b="1"/>
          </a:p>
        </p:txBody>
      </p:sp>
      <p:pic>
        <p:nvPicPr>
          <p:cNvPr id="564" name="Google Shape;564;p54"/>
          <p:cNvPicPr preferRelativeResize="0"/>
          <p:nvPr/>
        </p:nvPicPr>
        <p:blipFill rotWithShape="1">
          <a:blip r:embed="rId4">
            <a:alphaModFix/>
          </a:blip>
          <a:srcRect b="0" l="51019" r="6307" t="38691"/>
          <a:stretch/>
        </p:blipFill>
        <p:spPr>
          <a:xfrm>
            <a:off x="3793525" y="1247670"/>
            <a:ext cx="917875" cy="9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4"/>
          <p:cNvSpPr txBox="1"/>
          <p:nvPr/>
        </p:nvSpPr>
        <p:spPr>
          <a:xfrm>
            <a:off x="5047375" y="1729125"/>
            <a:ext cx="32367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</a:t>
            </a:r>
            <a:r>
              <a:rPr b="1" lang="en" sz="1800">
                <a:solidFill>
                  <a:schemeClr val="dk1"/>
                </a:solidFill>
              </a:rPr>
              <a:t>66% </a:t>
            </a:r>
            <a:r>
              <a:rPr lang="en" sz="1800">
                <a:solidFill>
                  <a:schemeClr val="dk1"/>
                </a:solidFill>
              </a:rPr>
              <a:t>of the participants menstruation was applicable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include students who identify as </a:t>
            </a:r>
            <a:r>
              <a:rPr b="1" lang="en" sz="1800">
                <a:solidFill>
                  <a:schemeClr val="dk1"/>
                </a:solidFill>
              </a:rPr>
              <a:t>female, male, or non binary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55"/>
          <p:cNvPicPr preferRelativeResize="0"/>
          <p:nvPr/>
        </p:nvPicPr>
        <p:blipFill rotWithShape="1">
          <a:blip r:embed="rId3">
            <a:alphaModFix/>
          </a:blip>
          <a:srcRect b="0" l="3798" r="7446" t="6402"/>
          <a:stretch/>
        </p:blipFill>
        <p:spPr>
          <a:xfrm>
            <a:off x="257525" y="855225"/>
            <a:ext cx="6152375" cy="43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/>
          <p:nvPr>
            <p:ph type="title"/>
          </p:nvPr>
        </p:nvSpPr>
        <p:spPr>
          <a:xfrm>
            <a:off x="477909" y="191925"/>
            <a:ext cx="5184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20"/>
              <a:t>Reasons of Product Usage</a:t>
            </a:r>
            <a:endParaRPr b="1" sz="2520"/>
          </a:p>
        </p:txBody>
      </p:sp>
      <p:sp>
        <p:nvSpPr>
          <p:cNvPr id="572" name="Google Shape;572;p55"/>
          <p:cNvSpPr txBox="1"/>
          <p:nvPr/>
        </p:nvSpPr>
        <p:spPr>
          <a:xfrm>
            <a:off x="6409900" y="1855200"/>
            <a:ext cx="22947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reason: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 Available Personally or For Other (94%)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6"/>
          <p:cNvPicPr preferRelativeResize="0"/>
          <p:nvPr/>
        </p:nvPicPr>
        <p:blipFill rotWithShape="1">
          <a:blip r:embed="rId3">
            <a:alphaModFix/>
          </a:blip>
          <a:srcRect b="0" l="0" r="0" t="4306"/>
          <a:stretch/>
        </p:blipFill>
        <p:spPr>
          <a:xfrm>
            <a:off x="1295900" y="1244775"/>
            <a:ext cx="5005376" cy="34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6"/>
          <p:cNvSpPr txBox="1"/>
          <p:nvPr>
            <p:ph type="title"/>
          </p:nvPr>
        </p:nvSpPr>
        <p:spPr>
          <a:xfrm>
            <a:off x="0" y="5825"/>
            <a:ext cx="53541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/>
              <a:t>Impact of Menstruation Products</a:t>
            </a:r>
            <a:endParaRPr b="1" sz="2820"/>
          </a:p>
        </p:txBody>
      </p:sp>
      <p:pic>
        <p:nvPicPr>
          <p:cNvPr id="579" name="Google Shape;579;p56"/>
          <p:cNvPicPr preferRelativeResize="0"/>
          <p:nvPr/>
        </p:nvPicPr>
        <p:blipFill rotWithShape="1">
          <a:blip r:embed="rId4">
            <a:alphaModFix/>
          </a:blip>
          <a:srcRect b="39350" l="75740" r="0" t="45102"/>
          <a:stretch/>
        </p:blipFill>
        <p:spPr>
          <a:xfrm>
            <a:off x="318700" y="1165550"/>
            <a:ext cx="1979951" cy="8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6"/>
          <p:cNvSpPr txBox="1"/>
          <p:nvPr/>
        </p:nvSpPr>
        <p:spPr>
          <a:xfrm>
            <a:off x="2407601" y="692738"/>
            <a:ext cx="3147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</a:rPr>
              <a:t>Missed Class due to Menstruation</a:t>
            </a:r>
            <a:endParaRPr sz="1700">
              <a:solidFill>
                <a:schemeClr val="accent1"/>
              </a:solidFill>
            </a:endParaRPr>
          </a:p>
        </p:txBody>
      </p:sp>
      <p:sp>
        <p:nvSpPr>
          <p:cNvPr id="581" name="Google Shape;581;p56"/>
          <p:cNvSpPr txBox="1"/>
          <p:nvPr/>
        </p:nvSpPr>
        <p:spPr>
          <a:xfrm>
            <a:off x="6100300" y="1076150"/>
            <a:ext cx="3236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45% of students have missed classed or know someone who has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63 students of the 139 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5" y="875500"/>
            <a:ext cx="4982325" cy="41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7"/>
          <p:cNvPicPr preferRelativeResize="0"/>
          <p:nvPr/>
        </p:nvPicPr>
        <p:blipFill rotWithShape="1">
          <a:blip r:embed="rId4">
            <a:alphaModFix/>
          </a:blip>
          <a:srcRect b="39264" l="80079" r="1143" t="43474"/>
          <a:stretch/>
        </p:blipFill>
        <p:spPr>
          <a:xfrm>
            <a:off x="4278600" y="992750"/>
            <a:ext cx="1411350" cy="8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7"/>
          <p:cNvSpPr txBox="1"/>
          <p:nvPr/>
        </p:nvSpPr>
        <p:spPr>
          <a:xfrm>
            <a:off x="63750" y="104375"/>
            <a:ext cx="26112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Comfortability in Attendance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589" name="Google Shape;589;p57"/>
          <p:cNvSpPr txBox="1"/>
          <p:nvPr/>
        </p:nvSpPr>
        <p:spPr>
          <a:xfrm>
            <a:off x="6001950" y="1378975"/>
            <a:ext cx="32763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Majority of the students see this initiative increasing their </a:t>
            </a:r>
            <a:r>
              <a:rPr b="1" lang="en" sz="1800">
                <a:solidFill>
                  <a:schemeClr val="dk1"/>
                </a:solidFill>
              </a:rPr>
              <a:t>comfortability in attending classes To a Great Extent (58%)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8"/>
          <p:cNvPicPr preferRelativeResize="0"/>
          <p:nvPr/>
        </p:nvPicPr>
        <p:blipFill rotWithShape="1">
          <a:blip r:embed="rId3">
            <a:alphaModFix/>
          </a:blip>
          <a:srcRect b="0" l="2853" r="2341" t="0"/>
          <a:stretch/>
        </p:blipFill>
        <p:spPr>
          <a:xfrm>
            <a:off x="139375" y="1373400"/>
            <a:ext cx="6414277" cy="36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8"/>
          <p:cNvSpPr txBox="1"/>
          <p:nvPr/>
        </p:nvSpPr>
        <p:spPr>
          <a:xfrm>
            <a:off x="1904775" y="378975"/>
            <a:ext cx="2667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</a:rPr>
              <a:t>Major Positive Impacts</a:t>
            </a:r>
            <a:endParaRPr b="1" sz="2800">
              <a:solidFill>
                <a:schemeClr val="accent1"/>
              </a:solidFill>
            </a:endParaRPr>
          </a:p>
        </p:txBody>
      </p:sp>
      <p:pic>
        <p:nvPicPr>
          <p:cNvPr id="596" name="Google Shape;596;p58"/>
          <p:cNvPicPr preferRelativeResize="0"/>
          <p:nvPr/>
        </p:nvPicPr>
        <p:blipFill rotWithShape="1">
          <a:blip r:embed="rId4">
            <a:alphaModFix/>
          </a:blip>
          <a:srcRect b="88185" l="40500" r="0" t="0"/>
          <a:stretch/>
        </p:blipFill>
        <p:spPr>
          <a:xfrm>
            <a:off x="5048926" y="3029350"/>
            <a:ext cx="1274900" cy="1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 txBox="1"/>
          <p:nvPr/>
        </p:nvSpPr>
        <p:spPr>
          <a:xfrm>
            <a:off x="5875950" y="667150"/>
            <a:ext cx="34539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Half of the students see the free products: 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Helping them continue their daily </a:t>
            </a:r>
            <a:r>
              <a:rPr b="1" lang="en" sz="1900">
                <a:solidFill>
                  <a:schemeClr val="dk1"/>
                </a:solidFill>
              </a:rPr>
              <a:t>activities more comfortably</a:t>
            </a:r>
            <a:endParaRPr b="1"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</a:rPr>
              <a:t>Decreasing the mental burden </a:t>
            </a:r>
            <a:r>
              <a:rPr lang="en" sz="1900">
                <a:solidFill>
                  <a:schemeClr val="dk1"/>
                </a:solidFill>
              </a:rPr>
              <a:t>of carrying products on hand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598" name="Google Shape;59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575" y="3175994"/>
            <a:ext cx="1523250" cy="11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/>
        </p:nvSpPr>
        <p:spPr>
          <a:xfrm>
            <a:off x="713225" y="2069875"/>
            <a:ext cx="77175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26" name="Google Shape;326;p41"/>
          <p:cNvSpPr txBox="1"/>
          <p:nvPr>
            <p:ph type="title"/>
          </p:nvPr>
        </p:nvSpPr>
        <p:spPr>
          <a:xfrm>
            <a:off x="713250" y="1919875"/>
            <a:ext cx="77175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300"/>
              <a:t>The SGA’s Journey </a:t>
            </a:r>
            <a:endParaRPr sz="6300"/>
          </a:p>
        </p:txBody>
      </p:sp>
      <p:grpSp>
        <p:nvGrpSpPr>
          <p:cNvPr id="327" name="Google Shape;327;p41"/>
          <p:cNvGrpSpPr/>
          <p:nvPr/>
        </p:nvGrpSpPr>
        <p:grpSpPr>
          <a:xfrm flipH="1">
            <a:off x="7471380" y="674994"/>
            <a:ext cx="1325626" cy="1570644"/>
            <a:chOff x="4112169" y="4024153"/>
            <a:chExt cx="281826" cy="412773"/>
          </a:xfrm>
        </p:grpSpPr>
        <p:grpSp>
          <p:nvGrpSpPr>
            <p:cNvPr id="328" name="Google Shape;328;p41"/>
            <p:cNvGrpSpPr/>
            <p:nvPr/>
          </p:nvGrpSpPr>
          <p:grpSpPr>
            <a:xfrm>
              <a:off x="4112169" y="4079725"/>
              <a:ext cx="234000" cy="357201"/>
              <a:chOff x="4112169" y="4079725"/>
              <a:chExt cx="234000" cy="357201"/>
            </a:xfrm>
          </p:grpSpPr>
          <p:sp>
            <p:nvSpPr>
              <p:cNvPr id="329" name="Google Shape;329;p41"/>
              <p:cNvSpPr/>
              <p:nvPr/>
            </p:nvSpPr>
            <p:spPr>
              <a:xfrm>
                <a:off x="4179088" y="4284849"/>
                <a:ext cx="101449" cy="152077"/>
              </a:xfrm>
              <a:custGeom>
                <a:rect b="b" l="l" r="r" t="t"/>
                <a:pathLst>
                  <a:path extrusionOk="0" h="2825" w="1884">
                    <a:moveTo>
                      <a:pt x="942" y="0"/>
                    </a:moveTo>
                    <a:lnTo>
                      <a:pt x="126" y="1423"/>
                    </a:lnTo>
                    <a:cubicBezTo>
                      <a:pt x="42" y="1570"/>
                      <a:pt x="0" y="1716"/>
                      <a:pt x="0" y="1883"/>
                    </a:cubicBezTo>
                    <a:cubicBezTo>
                      <a:pt x="0" y="2407"/>
                      <a:pt x="440" y="2825"/>
                      <a:pt x="942" y="2825"/>
                    </a:cubicBezTo>
                    <a:cubicBezTo>
                      <a:pt x="1465" y="2825"/>
                      <a:pt x="1884" y="2407"/>
                      <a:pt x="1884" y="1883"/>
                    </a:cubicBezTo>
                    <a:cubicBezTo>
                      <a:pt x="1884" y="1716"/>
                      <a:pt x="1842" y="1570"/>
                      <a:pt x="1758" y="1423"/>
                    </a:cubicBez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1"/>
              <p:cNvSpPr/>
              <p:nvPr/>
            </p:nvSpPr>
            <p:spPr>
              <a:xfrm>
                <a:off x="4112169" y="4079725"/>
                <a:ext cx="234000" cy="205200"/>
              </a:xfrm>
              <a:prstGeom prst="hear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41"/>
            <p:cNvSpPr/>
            <p:nvPr/>
          </p:nvSpPr>
          <p:spPr>
            <a:xfrm>
              <a:off x="4141022" y="4024153"/>
              <a:ext cx="252973" cy="388972"/>
            </a:xfrm>
            <a:custGeom>
              <a:rect b="b" l="l" r="r" t="t"/>
              <a:pathLst>
                <a:path extrusionOk="0" h="10714" w="6968">
                  <a:moveTo>
                    <a:pt x="5064" y="629"/>
                  </a:moveTo>
                  <a:cubicBezTo>
                    <a:pt x="5733" y="650"/>
                    <a:pt x="6277" y="1235"/>
                    <a:pt x="6319" y="2010"/>
                  </a:cubicBezTo>
                  <a:cubicBezTo>
                    <a:pt x="6361" y="3035"/>
                    <a:pt x="5482" y="3809"/>
                    <a:pt x="4059" y="5064"/>
                  </a:cubicBezTo>
                  <a:cubicBezTo>
                    <a:pt x="3871" y="5232"/>
                    <a:pt x="3683" y="5399"/>
                    <a:pt x="3495" y="5567"/>
                  </a:cubicBezTo>
                  <a:cubicBezTo>
                    <a:pt x="3285" y="5399"/>
                    <a:pt x="3097" y="5232"/>
                    <a:pt x="2930" y="5064"/>
                  </a:cubicBezTo>
                  <a:cubicBezTo>
                    <a:pt x="1486" y="3809"/>
                    <a:pt x="607" y="3035"/>
                    <a:pt x="670" y="2010"/>
                  </a:cubicBezTo>
                  <a:cubicBezTo>
                    <a:pt x="691" y="1235"/>
                    <a:pt x="1256" y="629"/>
                    <a:pt x="1904" y="629"/>
                  </a:cubicBezTo>
                  <a:lnTo>
                    <a:pt x="1925" y="629"/>
                  </a:lnTo>
                  <a:cubicBezTo>
                    <a:pt x="2302" y="629"/>
                    <a:pt x="2616" y="817"/>
                    <a:pt x="2888" y="1194"/>
                  </a:cubicBezTo>
                  <a:cubicBezTo>
                    <a:pt x="3160" y="1570"/>
                    <a:pt x="3202" y="1842"/>
                    <a:pt x="3495" y="2951"/>
                  </a:cubicBezTo>
                  <a:lnTo>
                    <a:pt x="3787" y="1821"/>
                  </a:lnTo>
                  <a:cubicBezTo>
                    <a:pt x="3787" y="1800"/>
                    <a:pt x="4122" y="629"/>
                    <a:pt x="5064" y="629"/>
                  </a:cubicBezTo>
                  <a:close/>
                  <a:moveTo>
                    <a:pt x="3495" y="7261"/>
                  </a:moveTo>
                  <a:lnTo>
                    <a:pt x="4311" y="8684"/>
                  </a:lnTo>
                  <a:cubicBezTo>
                    <a:pt x="4394" y="8831"/>
                    <a:pt x="4436" y="8998"/>
                    <a:pt x="4436" y="9145"/>
                  </a:cubicBezTo>
                  <a:cubicBezTo>
                    <a:pt x="4436" y="9668"/>
                    <a:pt x="3997" y="10086"/>
                    <a:pt x="3495" y="10086"/>
                  </a:cubicBezTo>
                  <a:cubicBezTo>
                    <a:pt x="2971" y="10086"/>
                    <a:pt x="2553" y="9668"/>
                    <a:pt x="2553" y="9145"/>
                  </a:cubicBezTo>
                  <a:cubicBezTo>
                    <a:pt x="2553" y="8998"/>
                    <a:pt x="2595" y="8831"/>
                    <a:pt x="2678" y="8684"/>
                  </a:cubicBezTo>
                  <a:lnTo>
                    <a:pt x="3495" y="7261"/>
                  </a:lnTo>
                  <a:close/>
                  <a:moveTo>
                    <a:pt x="1904" y="1"/>
                  </a:moveTo>
                  <a:cubicBezTo>
                    <a:pt x="900" y="1"/>
                    <a:pt x="84" y="880"/>
                    <a:pt x="42" y="1968"/>
                  </a:cubicBezTo>
                  <a:cubicBezTo>
                    <a:pt x="0" y="2595"/>
                    <a:pt x="230" y="3181"/>
                    <a:pt x="712" y="3809"/>
                  </a:cubicBezTo>
                  <a:cubicBezTo>
                    <a:pt x="1151" y="4332"/>
                    <a:pt x="1758" y="4876"/>
                    <a:pt x="2511" y="5546"/>
                  </a:cubicBezTo>
                  <a:cubicBezTo>
                    <a:pt x="2762" y="5755"/>
                    <a:pt x="3013" y="5985"/>
                    <a:pt x="3285" y="6215"/>
                  </a:cubicBezTo>
                  <a:lnTo>
                    <a:pt x="3327" y="6257"/>
                  </a:lnTo>
                  <a:lnTo>
                    <a:pt x="2134" y="8370"/>
                  </a:lnTo>
                  <a:cubicBezTo>
                    <a:pt x="1988" y="8601"/>
                    <a:pt x="1925" y="8873"/>
                    <a:pt x="1925" y="9145"/>
                  </a:cubicBezTo>
                  <a:cubicBezTo>
                    <a:pt x="1925" y="10023"/>
                    <a:pt x="2616" y="10714"/>
                    <a:pt x="3495" y="10714"/>
                  </a:cubicBezTo>
                  <a:cubicBezTo>
                    <a:pt x="4352" y="10714"/>
                    <a:pt x="5064" y="10023"/>
                    <a:pt x="5064" y="9145"/>
                  </a:cubicBezTo>
                  <a:cubicBezTo>
                    <a:pt x="5064" y="8873"/>
                    <a:pt x="5001" y="8601"/>
                    <a:pt x="4855" y="8370"/>
                  </a:cubicBezTo>
                  <a:lnTo>
                    <a:pt x="3662" y="6257"/>
                  </a:lnTo>
                  <a:lnTo>
                    <a:pt x="3704" y="6215"/>
                  </a:lnTo>
                  <a:cubicBezTo>
                    <a:pt x="3976" y="5985"/>
                    <a:pt x="4227" y="5755"/>
                    <a:pt x="4478" y="5546"/>
                  </a:cubicBezTo>
                  <a:cubicBezTo>
                    <a:pt x="5231" y="4876"/>
                    <a:pt x="5838" y="4332"/>
                    <a:pt x="6277" y="3809"/>
                  </a:cubicBezTo>
                  <a:cubicBezTo>
                    <a:pt x="6759" y="3181"/>
                    <a:pt x="6968" y="2595"/>
                    <a:pt x="6947" y="1968"/>
                  </a:cubicBezTo>
                  <a:cubicBezTo>
                    <a:pt x="6884" y="880"/>
                    <a:pt x="6068" y="1"/>
                    <a:pt x="5064" y="1"/>
                  </a:cubicBezTo>
                  <a:cubicBezTo>
                    <a:pt x="4373" y="1"/>
                    <a:pt x="3850" y="378"/>
                    <a:pt x="3495" y="963"/>
                  </a:cubicBezTo>
                  <a:cubicBezTo>
                    <a:pt x="3139" y="378"/>
                    <a:pt x="2595" y="1"/>
                    <a:pt x="1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59"/>
          <p:cNvPicPr preferRelativeResize="0"/>
          <p:nvPr/>
        </p:nvPicPr>
        <p:blipFill rotWithShape="1">
          <a:blip r:embed="rId3">
            <a:alphaModFix/>
          </a:blip>
          <a:srcRect b="0" l="0" r="20267" t="0"/>
          <a:stretch/>
        </p:blipFill>
        <p:spPr>
          <a:xfrm>
            <a:off x="582275" y="1238775"/>
            <a:ext cx="6157095" cy="3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>
            <p:ph type="title"/>
          </p:nvPr>
        </p:nvSpPr>
        <p:spPr>
          <a:xfrm>
            <a:off x="1223925" y="30732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3188">
                <a:solidFill>
                  <a:schemeClr val="accent1"/>
                </a:solidFill>
              </a:rPr>
              <a:t>Support of Initiative</a:t>
            </a:r>
            <a:endParaRPr b="1" sz="31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4">
            <a:alphaModFix/>
          </a:blip>
          <a:srcRect b="36923" l="81054" r="0" t="47351"/>
          <a:stretch/>
        </p:blipFill>
        <p:spPr>
          <a:xfrm>
            <a:off x="5232726" y="1651563"/>
            <a:ext cx="1143525" cy="6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/>
          <p:cNvPicPr preferRelativeResize="0"/>
          <p:nvPr/>
        </p:nvPicPr>
        <p:blipFill rotWithShape="1">
          <a:blip r:embed="rId5">
            <a:alphaModFix/>
          </a:blip>
          <a:srcRect b="0" l="0" r="0" t="36872"/>
          <a:stretch/>
        </p:blipFill>
        <p:spPr>
          <a:xfrm>
            <a:off x="6886450" y="1941987"/>
            <a:ext cx="1856050" cy="93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9"/>
          <p:cNvPicPr preferRelativeResize="0"/>
          <p:nvPr/>
        </p:nvPicPr>
        <p:blipFill rotWithShape="1">
          <a:blip r:embed="rId5">
            <a:alphaModFix/>
          </a:blip>
          <a:srcRect b="83981" l="0" r="0" t="0"/>
          <a:stretch/>
        </p:blipFill>
        <p:spPr>
          <a:xfrm>
            <a:off x="6886450" y="1705825"/>
            <a:ext cx="1856050" cy="23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0" y="986700"/>
            <a:ext cx="6598750" cy="40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0"/>
          <p:cNvSpPr txBox="1"/>
          <p:nvPr>
            <p:ph type="title"/>
          </p:nvPr>
        </p:nvSpPr>
        <p:spPr>
          <a:xfrm>
            <a:off x="374300" y="24237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388">
                <a:solidFill>
                  <a:schemeClr val="accent1"/>
                </a:solidFill>
              </a:rPr>
              <a:t>Support of Initiative</a:t>
            </a:r>
            <a:endParaRPr b="1" sz="2388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614" name="Google Shape;6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125" y="3702375"/>
            <a:ext cx="2588850" cy="11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0"/>
          <p:cNvSpPr txBox="1"/>
          <p:nvPr/>
        </p:nvSpPr>
        <p:spPr>
          <a:xfrm>
            <a:off x="6531675" y="1184175"/>
            <a:ext cx="25113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Majority of the students within each Gender is either somewhat or highly supportive of this initiative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61"/>
          <p:cNvPicPr preferRelativeResize="0"/>
          <p:nvPr/>
        </p:nvPicPr>
        <p:blipFill rotWithShape="1">
          <a:blip r:embed="rId3">
            <a:alphaModFix/>
          </a:blip>
          <a:srcRect b="0" l="42967" r="30040" t="0"/>
          <a:stretch/>
        </p:blipFill>
        <p:spPr>
          <a:xfrm>
            <a:off x="1854975" y="1250750"/>
            <a:ext cx="4060150" cy="33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1"/>
          <p:cNvSpPr txBox="1"/>
          <p:nvPr/>
        </p:nvSpPr>
        <p:spPr>
          <a:xfrm>
            <a:off x="121625" y="189050"/>
            <a:ext cx="3501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</a:rPr>
              <a:t>Reasons for No Support</a:t>
            </a:r>
            <a:endParaRPr b="1" sz="2500">
              <a:solidFill>
                <a:schemeClr val="accent1"/>
              </a:solidFill>
            </a:endParaRPr>
          </a:p>
        </p:txBody>
      </p:sp>
      <p:sp>
        <p:nvSpPr>
          <p:cNvPr id="622" name="Google Shape;622;p61"/>
          <p:cNvSpPr txBox="1"/>
          <p:nvPr/>
        </p:nvSpPr>
        <p:spPr>
          <a:xfrm>
            <a:off x="6525875" y="668973"/>
            <a:ext cx="2955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concern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Logistical Challenge (Longrun Maintenance)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23" name="Google Shape;623;p61"/>
          <p:cNvPicPr preferRelativeResize="0"/>
          <p:nvPr/>
        </p:nvPicPr>
        <p:blipFill rotWithShape="1">
          <a:blip r:embed="rId3">
            <a:alphaModFix/>
          </a:blip>
          <a:srcRect b="0" l="63621" r="0" t="85783"/>
          <a:stretch/>
        </p:blipFill>
        <p:spPr>
          <a:xfrm>
            <a:off x="4308350" y="4185225"/>
            <a:ext cx="3195674" cy="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1"/>
          <p:cNvPicPr preferRelativeResize="0"/>
          <p:nvPr/>
        </p:nvPicPr>
        <p:blipFill rotWithShape="1">
          <a:blip r:embed="rId4">
            <a:alphaModFix/>
          </a:blip>
          <a:srcRect b="53081" l="2877" r="85412" t="36171"/>
          <a:stretch/>
        </p:blipFill>
        <p:spPr>
          <a:xfrm>
            <a:off x="931950" y="3222588"/>
            <a:ext cx="1043676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1"/>
          <p:cNvPicPr preferRelativeResize="0"/>
          <p:nvPr/>
        </p:nvPicPr>
        <p:blipFill rotWithShape="1">
          <a:blip r:embed="rId4">
            <a:alphaModFix/>
          </a:blip>
          <a:srcRect b="57569" l="14332" r="56411" t="34906"/>
          <a:stretch/>
        </p:blipFill>
        <p:spPr>
          <a:xfrm>
            <a:off x="204325" y="3480538"/>
            <a:ext cx="2675100" cy="3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1"/>
          <p:cNvPicPr preferRelativeResize="0"/>
          <p:nvPr/>
        </p:nvPicPr>
        <p:blipFill rotWithShape="1">
          <a:blip r:embed="rId3">
            <a:alphaModFix/>
          </a:blip>
          <a:srcRect b="68388" l="66188" r="8402" t="22239"/>
          <a:stretch/>
        </p:blipFill>
        <p:spPr>
          <a:xfrm>
            <a:off x="5318600" y="1988975"/>
            <a:ext cx="2232125" cy="2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/>
          <p:nvPr>
            <p:ph type="title"/>
          </p:nvPr>
        </p:nvSpPr>
        <p:spPr>
          <a:xfrm>
            <a:off x="311700" y="564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Students Concerns and Future Plans</a:t>
            </a:r>
            <a:endParaRPr/>
          </a:p>
        </p:txBody>
      </p:sp>
      <p:sp>
        <p:nvSpPr>
          <p:cNvPr id="632" name="Google Shape;632;p62"/>
          <p:cNvSpPr txBox="1"/>
          <p:nvPr>
            <p:ph type="title"/>
          </p:nvPr>
        </p:nvSpPr>
        <p:spPr>
          <a:xfrm>
            <a:off x="390450" y="1451300"/>
            <a:ext cx="28239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Expansion </a:t>
            </a:r>
            <a:endParaRPr sz="2400"/>
          </a:p>
        </p:txBody>
      </p:sp>
      <p:sp>
        <p:nvSpPr>
          <p:cNvPr id="633" name="Google Shape;633;p62"/>
          <p:cNvSpPr txBox="1"/>
          <p:nvPr>
            <p:ph type="title"/>
          </p:nvPr>
        </p:nvSpPr>
        <p:spPr>
          <a:xfrm>
            <a:off x="2856488" y="1406025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Quality </a:t>
            </a:r>
            <a:endParaRPr sz="2400"/>
          </a:p>
        </p:txBody>
      </p:sp>
      <p:sp>
        <p:nvSpPr>
          <p:cNvPr id="634" name="Google Shape;634;p62"/>
          <p:cNvSpPr txBox="1"/>
          <p:nvPr>
            <p:ph type="title"/>
          </p:nvPr>
        </p:nvSpPr>
        <p:spPr>
          <a:xfrm>
            <a:off x="5257363" y="2150850"/>
            <a:ext cx="333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Improve Dispensing</a:t>
            </a:r>
            <a:endParaRPr sz="2400"/>
          </a:p>
        </p:txBody>
      </p:sp>
      <p:sp>
        <p:nvSpPr>
          <p:cNvPr id="635" name="Google Shape;635;p62"/>
          <p:cNvSpPr txBox="1"/>
          <p:nvPr>
            <p:ph type="title"/>
          </p:nvPr>
        </p:nvSpPr>
        <p:spPr>
          <a:xfrm>
            <a:off x="2856488" y="3163850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Expand Options: super, pads, tampons, </a:t>
            </a:r>
            <a:endParaRPr sz="1900">
              <a:solidFill>
                <a:schemeClr val="dk1"/>
              </a:solidFill>
            </a:endParaRPr>
          </a:p>
        </p:txBody>
      </p:sp>
      <p:cxnSp>
        <p:nvCxnSpPr>
          <p:cNvPr id="636" name="Google Shape;636;p62"/>
          <p:cNvCxnSpPr>
            <a:endCxn id="635" idx="0"/>
          </p:cNvCxnSpPr>
          <p:nvPr/>
        </p:nvCxnSpPr>
        <p:spPr>
          <a:xfrm>
            <a:off x="4268438" y="2113850"/>
            <a:ext cx="0" cy="105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62"/>
          <p:cNvSpPr txBox="1"/>
          <p:nvPr/>
        </p:nvSpPr>
        <p:spPr>
          <a:xfrm>
            <a:off x="940350" y="3163850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(Budget Concern)</a:t>
            </a:r>
            <a:endParaRPr b="1" sz="2000">
              <a:solidFill>
                <a:schemeClr val="dk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8" name="Google Shape;638;p62"/>
          <p:cNvCxnSpPr>
            <a:stCxn id="632" idx="2"/>
            <a:endCxn id="637" idx="0"/>
          </p:cNvCxnSpPr>
          <p:nvPr/>
        </p:nvCxnSpPr>
        <p:spPr>
          <a:xfrm>
            <a:off x="1802400" y="2142200"/>
            <a:ext cx="0" cy="102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 txBox="1"/>
          <p:nvPr>
            <p:ph type="title"/>
          </p:nvPr>
        </p:nvSpPr>
        <p:spPr>
          <a:xfrm>
            <a:off x="713250" y="1271375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Conclusion</a:t>
            </a:r>
            <a:endParaRPr sz="7200"/>
          </a:p>
        </p:txBody>
      </p:sp>
      <p:pic>
        <p:nvPicPr>
          <p:cNvPr id="644" name="Google Shape;6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6532">
            <a:off x="-822054" y="1007022"/>
            <a:ext cx="4764982" cy="476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 txBox="1"/>
          <p:nvPr>
            <p:ph type="title"/>
          </p:nvPr>
        </p:nvSpPr>
        <p:spPr>
          <a:xfrm>
            <a:off x="205900" y="2009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Appendix</a:t>
            </a:r>
            <a:endParaRPr sz="5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5"/>
          <p:cNvPicPr preferRelativeResize="0"/>
          <p:nvPr/>
        </p:nvPicPr>
        <p:blipFill rotWithShape="1">
          <a:blip r:embed="rId3">
            <a:alphaModFix/>
          </a:blip>
          <a:srcRect b="0" l="12397" r="35510" t="12945"/>
          <a:stretch/>
        </p:blipFill>
        <p:spPr>
          <a:xfrm>
            <a:off x="110662" y="1441800"/>
            <a:ext cx="3259349" cy="3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5"/>
          <p:cNvPicPr preferRelativeResize="0"/>
          <p:nvPr/>
        </p:nvPicPr>
        <p:blipFill rotWithShape="1">
          <a:blip r:embed="rId3">
            <a:alphaModFix/>
          </a:blip>
          <a:srcRect b="38342" l="81674" r="5223" t="50743"/>
          <a:stretch/>
        </p:blipFill>
        <p:spPr>
          <a:xfrm>
            <a:off x="1323625" y="3061400"/>
            <a:ext cx="833426" cy="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5"/>
          <p:cNvSpPr txBox="1"/>
          <p:nvPr/>
        </p:nvSpPr>
        <p:spPr>
          <a:xfrm>
            <a:off x="245625" y="980100"/>
            <a:ext cx="27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Attendance Status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57" name="Google Shape;6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751" y="3628125"/>
            <a:ext cx="23336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5"/>
          <p:cNvPicPr preferRelativeResize="0"/>
          <p:nvPr/>
        </p:nvPicPr>
        <p:blipFill rotWithShape="1">
          <a:blip r:embed="rId5">
            <a:alphaModFix/>
          </a:blip>
          <a:srcRect b="4680" l="0" r="0" t="0"/>
          <a:stretch/>
        </p:blipFill>
        <p:spPr>
          <a:xfrm>
            <a:off x="3320525" y="181675"/>
            <a:ext cx="5823475" cy="1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2024" y="2082050"/>
            <a:ext cx="3648075" cy="101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65"/>
          <p:cNvCxnSpPr/>
          <p:nvPr/>
        </p:nvCxnSpPr>
        <p:spPr>
          <a:xfrm flipH="1">
            <a:off x="3264875" y="0"/>
            <a:ext cx="27600" cy="516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0" y="815775"/>
            <a:ext cx="7109399" cy="43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713250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year to now</a:t>
            </a:r>
            <a:endParaRPr/>
          </a:p>
        </p:txBody>
      </p:sp>
      <p:grpSp>
        <p:nvGrpSpPr>
          <p:cNvPr id="337" name="Google Shape;337;p42"/>
          <p:cNvGrpSpPr/>
          <p:nvPr/>
        </p:nvGrpSpPr>
        <p:grpSpPr>
          <a:xfrm>
            <a:off x="1192913" y="1472175"/>
            <a:ext cx="6011466" cy="804681"/>
            <a:chOff x="1192913" y="1472175"/>
            <a:chExt cx="6011466" cy="804681"/>
          </a:xfrm>
        </p:grpSpPr>
        <p:sp>
          <p:nvSpPr>
            <p:cNvPr id="338" name="Google Shape;338;p42"/>
            <p:cNvSpPr/>
            <p:nvPr/>
          </p:nvSpPr>
          <p:spPr>
            <a:xfrm>
              <a:off x="1192913" y="1503456"/>
              <a:ext cx="773400" cy="7734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42"/>
            <p:cNvGrpSpPr/>
            <p:nvPr/>
          </p:nvGrpSpPr>
          <p:grpSpPr>
            <a:xfrm>
              <a:off x="4124879" y="1472175"/>
              <a:ext cx="3079500" cy="763613"/>
              <a:chOff x="4028566" y="1554594"/>
              <a:chExt cx="3079500" cy="763613"/>
            </a:xfrm>
          </p:grpSpPr>
          <p:sp>
            <p:nvSpPr>
              <p:cNvPr id="340" name="Google Shape;340;p42"/>
              <p:cNvSpPr txBox="1"/>
              <p:nvPr/>
            </p:nvSpPr>
            <p:spPr>
              <a:xfrm>
                <a:off x="4290663" y="1554594"/>
                <a:ext cx="1592100" cy="4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Fall 2022</a:t>
                </a:r>
                <a:endParaRPr b="1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41" name="Google Shape;341;p42"/>
              <p:cNvSpPr txBox="1"/>
              <p:nvPr/>
            </p:nvSpPr>
            <p:spPr>
              <a:xfrm>
                <a:off x="4028566" y="1766807"/>
                <a:ext cx="3079500" cy="55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Initiative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 was started by small club, “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Progressive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 Minds”</a:t>
                </a:r>
                <a:endParaRPr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</p:grpSp>
      <p:sp>
        <p:nvSpPr>
          <p:cNvPr id="342" name="Google Shape;342;p42"/>
          <p:cNvSpPr/>
          <p:nvPr/>
        </p:nvSpPr>
        <p:spPr>
          <a:xfrm>
            <a:off x="1961388" y="2566481"/>
            <a:ext cx="773400" cy="77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42"/>
          <p:cNvGrpSpPr/>
          <p:nvPr/>
        </p:nvGrpSpPr>
        <p:grpSpPr>
          <a:xfrm>
            <a:off x="3652387" y="2543300"/>
            <a:ext cx="4024500" cy="765463"/>
            <a:chOff x="3556075" y="2628375"/>
            <a:chExt cx="4024500" cy="765462"/>
          </a:xfrm>
        </p:grpSpPr>
        <p:sp>
          <p:nvSpPr>
            <p:cNvPr id="344" name="Google Shape;344;p42"/>
            <p:cNvSpPr txBox="1"/>
            <p:nvPr/>
          </p:nvSpPr>
          <p:spPr>
            <a:xfrm>
              <a:off x="3556075" y="2628375"/>
              <a:ext cx="40245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rPr>
                <a:t>Fall 2022 / Spring 2023 </a:t>
              </a:r>
              <a:endParaRPr b="1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4192043" y="2842438"/>
              <a:ext cx="33414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No tangible support, by the end of the semester 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the </a:t>
              </a:r>
              <a:r>
                <a:rPr b="1"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initiative</a:t>
              </a:r>
              <a:r>
                <a:rPr b="1"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 ended.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 </a:t>
              </a: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sp>
        <p:nvSpPr>
          <p:cNvPr id="346" name="Google Shape;346;p42"/>
          <p:cNvSpPr/>
          <p:nvPr/>
        </p:nvSpPr>
        <p:spPr>
          <a:xfrm>
            <a:off x="1192913" y="3629506"/>
            <a:ext cx="773400" cy="77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42"/>
          <p:cNvGrpSpPr/>
          <p:nvPr/>
        </p:nvGrpSpPr>
        <p:grpSpPr>
          <a:xfrm>
            <a:off x="3914930" y="3619750"/>
            <a:ext cx="3381900" cy="799875"/>
            <a:chOff x="6063318" y="3659919"/>
            <a:chExt cx="3381900" cy="799875"/>
          </a:xfrm>
        </p:grpSpPr>
        <p:sp>
          <p:nvSpPr>
            <p:cNvPr id="348" name="Google Shape;348;p42"/>
            <p:cNvSpPr txBox="1"/>
            <p:nvPr/>
          </p:nvSpPr>
          <p:spPr>
            <a:xfrm>
              <a:off x="6116638" y="3659919"/>
              <a:ext cx="1592100" cy="42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rPr>
                <a:t>Now</a:t>
              </a:r>
              <a:endParaRPr b="1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endParaRPr>
            </a:p>
          </p:txBody>
        </p:sp>
        <p:sp>
          <p:nvSpPr>
            <p:cNvPr id="349" name="Google Shape;349;p42"/>
            <p:cNvSpPr txBox="1"/>
            <p:nvPr/>
          </p:nvSpPr>
          <p:spPr>
            <a:xfrm>
              <a:off x="6063318" y="3908394"/>
              <a:ext cx="33819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The 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initiative</a:t>
              </a:r>
              <a:r>
                <a:rPr lang="en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 was left at a great place to be revamped by the SGA </a:t>
              </a: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cxnSp>
        <p:nvCxnSpPr>
          <p:cNvPr id="350" name="Google Shape;350;p42"/>
          <p:cNvCxnSpPr/>
          <p:nvPr/>
        </p:nvCxnSpPr>
        <p:spPr>
          <a:xfrm flipH="1" rot="10800000">
            <a:off x="3212226" y="1668450"/>
            <a:ext cx="1648500" cy="221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2"/>
          <p:cNvCxnSpPr/>
          <p:nvPr/>
        </p:nvCxnSpPr>
        <p:spPr>
          <a:xfrm flipH="1" rot="10800000">
            <a:off x="3297625" y="2731525"/>
            <a:ext cx="1648500" cy="221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42"/>
          <p:cNvCxnSpPr/>
          <p:nvPr/>
        </p:nvCxnSpPr>
        <p:spPr>
          <a:xfrm flipH="1" rot="10800000">
            <a:off x="3212226" y="3789275"/>
            <a:ext cx="1648500" cy="221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42"/>
          <p:cNvCxnSpPr>
            <a:stCxn id="354" idx="1"/>
            <a:endCxn id="346" idx="6"/>
          </p:cNvCxnSpPr>
          <p:nvPr/>
        </p:nvCxnSpPr>
        <p:spPr>
          <a:xfrm flipH="1">
            <a:off x="1966313" y="4011106"/>
            <a:ext cx="1331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2"/>
          <p:cNvCxnSpPr>
            <a:stCxn id="356" idx="1"/>
            <a:endCxn id="342" idx="6"/>
          </p:cNvCxnSpPr>
          <p:nvPr/>
        </p:nvCxnSpPr>
        <p:spPr>
          <a:xfrm flipH="1">
            <a:off x="2734788" y="2950481"/>
            <a:ext cx="5628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2"/>
          <p:cNvCxnSpPr>
            <a:stCxn id="358" idx="1"/>
            <a:endCxn id="338" idx="6"/>
          </p:cNvCxnSpPr>
          <p:nvPr/>
        </p:nvCxnSpPr>
        <p:spPr>
          <a:xfrm rot="10800000">
            <a:off x="1966313" y="1890156"/>
            <a:ext cx="1331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9" name="Google Shape;359;p42"/>
          <p:cNvGrpSpPr/>
          <p:nvPr/>
        </p:nvGrpSpPr>
        <p:grpSpPr>
          <a:xfrm>
            <a:off x="1411934" y="3868224"/>
            <a:ext cx="309203" cy="333724"/>
            <a:chOff x="-389599" y="755970"/>
            <a:chExt cx="239674" cy="258681"/>
          </a:xfrm>
        </p:grpSpPr>
        <p:sp>
          <p:nvSpPr>
            <p:cNvPr id="360" name="Google Shape;360;p42"/>
            <p:cNvSpPr/>
            <p:nvPr/>
          </p:nvSpPr>
          <p:spPr>
            <a:xfrm>
              <a:off x="-389599" y="755970"/>
              <a:ext cx="164075" cy="258681"/>
            </a:xfrm>
            <a:custGeom>
              <a:rect b="b" l="l" r="r" t="t"/>
              <a:pathLst>
                <a:path extrusionOk="0" h="7049" w="4471">
                  <a:moveTo>
                    <a:pt x="2240" y="1"/>
                  </a:moveTo>
                  <a:cubicBezTo>
                    <a:pt x="1009" y="1"/>
                    <a:pt x="1" y="1000"/>
                    <a:pt x="1" y="2231"/>
                  </a:cubicBezTo>
                  <a:cubicBezTo>
                    <a:pt x="1" y="3194"/>
                    <a:pt x="1464" y="5781"/>
                    <a:pt x="2240" y="7048"/>
                  </a:cubicBezTo>
                  <a:cubicBezTo>
                    <a:pt x="3007" y="5781"/>
                    <a:pt x="4470" y="3194"/>
                    <a:pt x="4470" y="2231"/>
                  </a:cubicBezTo>
                  <a:cubicBezTo>
                    <a:pt x="4470" y="1000"/>
                    <a:pt x="3471" y="1"/>
                    <a:pt x="2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2"/>
            <p:cNvSpPr/>
            <p:nvPr/>
          </p:nvSpPr>
          <p:spPr>
            <a:xfrm>
              <a:off x="-235394" y="802796"/>
              <a:ext cx="34422" cy="55670"/>
            </a:xfrm>
            <a:custGeom>
              <a:rect b="b" l="l" r="r" t="t"/>
              <a:pathLst>
                <a:path extrusionOk="0" h="1517" w="938">
                  <a:moveTo>
                    <a:pt x="473" y="0"/>
                  </a:moveTo>
                  <a:cubicBezTo>
                    <a:pt x="223" y="437"/>
                    <a:pt x="0" y="892"/>
                    <a:pt x="0" y="1053"/>
                  </a:cubicBezTo>
                  <a:cubicBezTo>
                    <a:pt x="0" y="1312"/>
                    <a:pt x="215" y="1517"/>
                    <a:pt x="473" y="1517"/>
                  </a:cubicBezTo>
                  <a:cubicBezTo>
                    <a:pt x="732" y="1517"/>
                    <a:pt x="937" y="1312"/>
                    <a:pt x="937" y="1053"/>
                  </a:cubicBezTo>
                  <a:cubicBezTo>
                    <a:pt x="937" y="892"/>
                    <a:pt x="723" y="437"/>
                    <a:pt x="4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>
              <a:off x="-242587" y="759896"/>
              <a:ext cx="92661" cy="108735"/>
            </a:xfrm>
            <a:custGeom>
              <a:rect b="b" l="l" r="r" t="t"/>
              <a:pathLst>
                <a:path extrusionOk="0" h="2963" w="2525">
                  <a:moveTo>
                    <a:pt x="1767" y="964"/>
                  </a:moveTo>
                  <a:cubicBezTo>
                    <a:pt x="1918" y="1232"/>
                    <a:pt x="2025" y="1473"/>
                    <a:pt x="2025" y="1553"/>
                  </a:cubicBezTo>
                  <a:cubicBezTo>
                    <a:pt x="2025" y="1651"/>
                    <a:pt x="1972" y="1740"/>
                    <a:pt x="1891" y="1785"/>
                  </a:cubicBezTo>
                  <a:cubicBezTo>
                    <a:pt x="1856" y="1651"/>
                    <a:pt x="1793" y="1464"/>
                    <a:pt x="1651" y="1187"/>
                  </a:cubicBezTo>
                  <a:cubicBezTo>
                    <a:pt x="1686" y="1107"/>
                    <a:pt x="1731" y="1036"/>
                    <a:pt x="1767" y="964"/>
                  </a:cubicBezTo>
                  <a:close/>
                  <a:moveTo>
                    <a:pt x="964" y="955"/>
                  </a:moveTo>
                  <a:cubicBezTo>
                    <a:pt x="1213" y="1392"/>
                    <a:pt x="1428" y="1838"/>
                    <a:pt x="1428" y="1999"/>
                  </a:cubicBezTo>
                  <a:cubicBezTo>
                    <a:pt x="1428" y="2258"/>
                    <a:pt x="1222" y="2463"/>
                    <a:pt x="964" y="2463"/>
                  </a:cubicBezTo>
                  <a:cubicBezTo>
                    <a:pt x="705" y="2463"/>
                    <a:pt x="491" y="2258"/>
                    <a:pt x="491" y="1999"/>
                  </a:cubicBezTo>
                  <a:cubicBezTo>
                    <a:pt x="491" y="1838"/>
                    <a:pt x="714" y="1392"/>
                    <a:pt x="964" y="955"/>
                  </a:cubicBezTo>
                  <a:close/>
                  <a:moveTo>
                    <a:pt x="964" y="1"/>
                  </a:moveTo>
                  <a:lnTo>
                    <a:pt x="750" y="340"/>
                  </a:lnTo>
                  <a:cubicBezTo>
                    <a:pt x="741" y="349"/>
                    <a:pt x="562" y="634"/>
                    <a:pt x="384" y="964"/>
                  </a:cubicBezTo>
                  <a:cubicBezTo>
                    <a:pt x="36" y="1615"/>
                    <a:pt x="0" y="1865"/>
                    <a:pt x="0" y="1999"/>
                  </a:cubicBezTo>
                  <a:cubicBezTo>
                    <a:pt x="0" y="2534"/>
                    <a:pt x="428" y="2962"/>
                    <a:pt x="964" y="2962"/>
                  </a:cubicBezTo>
                  <a:cubicBezTo>
                    <a:pt x="1383" y="2962"/>
                    <a:pt x="1749" y="2686"/>
                    <a:pt x="1874" y="2302"/>
                  </a:cubicBezTo>
                  <a:cubicBezTo>
                    <a:pt x="2239" y="2249"/>
                    <a:pt x="2525" y="1937"/>
                    <a:pt x="2525" y="1553"/>
                  </a:cubicBezTo>
                  <a:cubicBezTo>
                    <a:pt x="2525" y="1446"/>
                    <a:pt x="2498" y="1259"/>
                    <a:pt x="2239" y="786"/>
                  </a:cubicBezTo>
                  <a:cubicBezTo>
                    <a:pt x="2114" y="545"/>
                    <a:pt x="1990" y="349"/>
                    <a:pt x="1981" y="340"/>
                  </a:cubicBezTo>
                  <a:lnTo>
                    <a:pt x="1767" y="1"/>
                  </a:lnTo>
                  <a:lnTo>
                    <a:pt x="1561" y="340"/>
                  </a:lnTo>
                  <a:cubicBezTo>
                    <a:pt x="1552" y="349"/>
                    <a:pt x="1472" y="482"/>
                    <a:pt x="1365" y="661"/>
                  </a:cubicBezTo>
                  <a:cubicBezTo>
                    <a:pt x="1258" y="473"/>
                    <a:pt x="1178" y="340"/>
                    <a:pt x="1169" y="340"/>
                  </a:cubicBezTo>
                  <a:lnTo>
                    <a:pt x="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3" name="Google Shape;363;p42"/>
          <p:cNvCxnSpPr>
            <a:stCxn id="338" idx="2"/>
            <a:endCxn id="342" idx="2"/>
          </p:cNvCxnSpPr>
          <p:nvPr/>
        </p:nvCxnSpPr>
        <p:spPr>
          <a:xfrm>
            <a:off x="1192913" y="1890156"/>
            <a:ext cx="768600" cy="1062900"/>
          </a:xfrm>
          <a:prstGeom prst="bentConnector3">
            <a:avLst>
              <a:gd fmla="val -3098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2"/>
          <p:cNvCxnSpPr>
            <a:stCxn id="342" idx="2"/>
            <a:endCxn id="346" idx="2"/>
          </p:cNvCxnSpPr>
          <p:nvPr/>
        </p:nvCxnSpPr>
        <p:spPr>
          <a:xfrm flipH="1">
            <a:off x="1192788" y="2953181"/>
            <a:ext cx="768600" cy="1062900"/>
          </a:xfrm>
          <a:prstGeom prst="bentConnector3">
            <a:avLst>
              <a:gd fmla="val 13096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42"/>
          <p:cNvSpPr/>
          <p:nvPr/>
        </p:nvSpPr>
        <p:spPr>
          <a:xfrm>
            <a:off x="1438094" y="1769554"/>
            <a:ext cx="211625" cy="334150"/>
          </a:xfrm>
          <a:custGeom>
            <a:rect b="b" l="l" r="r" t="t"/>
            <a:pathLst>
              <a:path extrusionOk="0" h="7058" w="4470">
                <a:moveTo>
                  <a:pt x="2231" y="1"/>
                </a:moveTo>
                <a:cubicBezTo>
                  <a:pt x="1454" y="1276"/>
                  <a:pt x="0" y="3863"/>
                  <a:pt x="0" y="4827"/>
                </a:cubicBezTo>
                <a:cubicBezTo>
                  <a:pt x="0" y="6058"/>
                  <a:pt x="999" y="7057"/>
                  <a:pt x="2231" y="7057"/>
                </a:cubicBezTo>
                <a:cubicBezTo>
                  <a:pt x="3462" y="7057"/>
                  <a:pt x="4470" y="6058"/>
                  <a:pt x="4470" y="4827"/>
                </a:cubicBezTo>
                <a:cubicBezTo>
                  <a:pt x="4470" y="3863"/>
                  <a:pt x="3007" y="1276"/>
                  <a:pt x="22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1491371" y="1689293"/>
            <a:ext cx="258537" cy="401701"/>
          </a:xfrm>
          <a:custGeom>
            <a:rect b="b" l="l" r="r" t="t"/>
            <a:pathLst>
              <a:path extrusionOk="0" h="8485" w="5461">
                <a:moveTo>
                  <a:pt x="2731" y="938"/>
                </a:moveTo>
                <a:cubicBezTo>
                  <a:pt x="3507" y="2204"/>
                  <a:pt x="4970" y="4791"/>
                  <a:pt x="4970" y="5764"/>
                </a:cubicBezTo>
                <a:cubicBezTo>
                  <a:pt x="4970" y="6986"/>
                  <a:pt x="3962" y="7994"/>
                  <a:pt x="2731" y="7994"/>
                </a:cubicBezTo>
                <a:cubicBezTo>
                  <a:pt x="1499" y="7994"/>
                  <a:pt x="500" y="6986"/>
                  <a:pt x="500" y="5764"/>
                </a:cubicBezTo>
                <a:cubicBezTo>
                  <a:pt x="500" y="4791"/>
                  <a:pt x="1954" y="2204"/>
                  <a:pt x="2731" y="938"/>
                </a:cubicBezTo>
                <a:close/>
                <a:moveTo>
                  <a:pt x="2731" y="1"/>
                </a:moveTo>
                <a:cubicBezTo>
                  <a:pt x="2731" y="1"/>
                  <a:pt x="1892" y="1330"/>
                  <a:pt x="1276" y="2481"/>
                </a:cubicBezTo>
                <a:cubicBezTo>
                  <a:pt x="429" y="4051"/>
                  <a:pt x="1" y="5148"/>
                  <a:pt x="1" y="5764"/>
                </a:cubicBezTo>
                <a:cubicBezTo>
                  <a:pt x="1" y="7263"/>
                  <a:pt x="1232" y="8485"/>
                  <a:pt x="2731" y="8485"/>
                </a:cubicBezTo>
                <a:cubicBezTo>
                  <a:pt x="4238" y="8485"/>
                  <a:pt x="5460" y="7263"/>
                  <a:pt x="5460" y="5764"/>
                </a:cubicBezTo>
                <a:cubicBezTo>
                  <a:pt x="5460" y="5148"/>
                  <a:pt x="5032" y="4051"/>
                  <a:pt x="4194" y="2481"/>
                </a:cubicBezTo>
                <a:cubicBezTo>
                  <a:pt x="3578" y="1330"/>
                  <a:pt x="2731" y="1"/>
                  <a:pt x="27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170338" y="2773102"/>
            <a:ext cx="355684" cy="354832"/>
          </a:xfrm>
          <a:custGeom>
            <a:rect b="b" l="l" r="r" t="t"/>
            <a:pathLst>
              <a:path extrusionOk="0" h="7495" w="7513">
                <a:moveTo>
                  <a:pt x="2588" y="0"/>
                </a:moveTo>
                <a:lnTo>
                  <a:pt x="2588" y="2570"/>
                </a:lnTo>
                <a:lnTo>
                  <a:pt x="1" y="2570"/>
                </a:lnTo>
                <a:lnTo>
                  <a:pt x="1" y="4907"/>
                </a:lnTo>
                <a:lnTo>
                  <a:pt x="2588" y="4907"/>
                </a:lnTo>
                <a:lnTo>
                  <a:pt x="2588" y="7494"/>
                </a:lnTo>
                <a:lnTo>
                  <a:pt x="4925" y="7494"/>
                </a:lnTo>
                <a:lnTo>
                  <a:pt x="4925" y="4925"/>
                </a:lnTo>
                <a:lnTo>
                  <a:pt x="7512" y="4925"/>
                </a:lnTo>
                <a:lnTo>
                  <a:pt x="7512" y="2587"/>
                </a:lnTo>
                <a:lnTo>
                  <a:pt x="4925" y="2587"/>
                </a:lnTo>
                <a:lnTo>
                  <a:pt x="49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/>
          <p:nvPr/>
        </p:nvSpPr>
        <p:spPr>
          <a:xfrm rot="10800000">
            <a:off x="1328884" y="3812068"/>
            <a:ext cx="258537" cy="401701"/>
          </a:xfrm>
          <a:custGeom>
            <a:rect b="b" l="l" r="r" t="t"/>
            <a:pathLst>
              <a:path extrusionOk="0" h="8485" w="5461">
                <a:moveTo>
                  <a:pt x="2731" y="938"/>
                </a:moveTo>
                <a:cubicBezTo>
                  <a:pt x="3507" y="2204"/>
                  <a:pt x="4970" y="4791"/>
                  <a:pt x="4970" y="5764"/>
                </a:cubicBezTo>
                <a:cubicBezTo>
                  <a:pt x="4970" y="6986"/>
                  <a:pt x="3962" y="7994"/>
                  <a:pt x="2731" y="7994"/>
                </a:cubicBezTo>
                <a:cubicBezTo>
                  <a:pt x="1499" y="7994"/>
                  <a:pt x="500" y="6986"/>
                  <a:pt x="500" y="5764"/>
                </a:cubicBezTo>
                <a:cubicBezTo>
                  <a:pt x="500" y="4791"/>
                  <a:pt x="1954" y="2204"/>
                  <a:pt x="2731" y="938"/>
                </a:cubicBezTo>
                <a:close/>
                <a:moveTo>
                  <a:pt x="2731" y="1"/>
                </a:moveTo>
                <a:cubicBezTo>
                  <a:pt x="2731" y="1"/>
                  <a:pt x="1892" y="1330"/>
                  <a:pt x="1276" y="2481"/>
                </a:cubicBezTo>
                <a:cubicBezTo>
                  <a:pt x="429" y="4051"/>
                  <a:pt x="1" y="5148"/>
                  <a:pt x="1" y="5764"/>
                </a:cubicBezTo>
                <a:cubicBezTo>
                  <a:pt x="1" y="7263"/>
                  <a:pt x="1232" y="8485"/>
                  <a:pt x="2731" y="8485"/>
                </a:cubicBezTo>
                <a:cubicBezTo>
                  <a:pt x="4238" y="8485"/>
                  <a:pt x="5460" y="7263"/>
                  <a:pt x="5460" y="5764"/>
                </a:cubicBezTo>
                <a:cubicBezTo>
                  <a:pt x="5460" y="5148"/>
                  <a:pt x="5032" y="4051"/>
                  <a:pt x="4194" y="2481"/>
                </a:cubicBezTo>
                <a:cubicBezTo>
                  <a:pt x="3578" y="1330"/>
                  <a:pt x="2731" y="1"/>
                  <a:pt x="27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713275" y="36575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Policy</a:t>
            </a:r>
            <a:endParaRPr/>
          </a:p>
        </p:txBody>
      </p:sp>
      <p:grpSp>
        <p:nvGrpSpPr>
          <p:cNvPr id="374" name="Google Shape;374;p43"/>
          <p:cNvGrpSpPr/>
          <p:nvPr/>
        </p:nvGrpSpPr>
        <p:grpSpPr>
          <a:xfrm>
            <a:off x="488476" y="365746"/>
            <a:ext cx="319124" cy="474374"/>
            <a:chOff x="832522" y="1641857"/>
            <a:chExt cx="222681" cy="331012"/>
          </a:xfrm>
        </p:grpSpPr>
        <p:sp>
          <p:nvSpPr>
            <p:cNvPr id="375" name="Google Shape;375;p43"/>
            <p:cNvSpPr/>
            <p:nvPr/>
          </p:nvSpPr>
          <p:spPr>
            <a:xfrm>
              <a:off x="832522" y="1710299"/>
              <a:ext cx="165689" cy="262571"/>
            </a:xfrm>
            <a:custGeom>
              <a:rect b="b" l="l" r="r" t="t"/>
              <a:pathLst>
                <a:path extrusionOk="0" h="7155" w="4515">
                  <a:moveTo>
                    <a:pt x="2258" y="0"/>
                  </a:moveTo>
                  <a:lnTo>
                    <a:pt x="322" y="4086"/>
                  </a:lnTo>
                  <a:cubicBezTo>
                    <a:pt x="1" y="4755"/>
                    <a:pt x="45" y="5531"/>
                    <a:pt x="447" y="6156"/>
                  </a:cubicBezTo>
                  <a:cubicBezTo>
                    <a:pt x="839" y="6780"/>
                    <a:pt x="1517" y="7155"/>
                    <a:pt x="2258" y="7155"/>
                  </a:cubicBezTo>
                  <a:cubicBezTo>
                    <a:pt x="2998" y="7155"/>
                    <a:pt x="3676" y="6780"/>
                    <a:pt x="4069" y="6156"/>
                  </a:cubicBezTo>
                  <a:cubicBezTo>
                    <a:pt x="4470" y="5531"/>
                    <a:pt x="4515" y="4755"/>
                    <a:pt x="4194" y="4086"/>
                  </a:cubicBezTo>
                  <a:lnTo>
                    <a:pt x="22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>
              <a:off x="851201" y="1641857"/>
              <a:ext cx="204001" cy="311378"/>
            </a:xfrm>
            <a:custGeom>
              <a:rect b="b" l="l" r="r" t="t"/>
              <a:pathLst>
                <a:path extrusionOk="0" h="8485" w="5559">
                  <a:moveTo>
                    <a:pt x="2784" y="830"/>
                  </a:moveTo>
                  <a:lnTo>
                    <a:pt x="4720" y="4925"/>
                  </a:lnTo>
                  <a:cubicBezTo>
                    <a:pt x="5041" y="5594"/>
                    <a:pt x="4987" y="6362"/>
                    <a:pt x="4595" y="6986"/>
                  </a:cubicBezTo>
                  <a:cubicBezTo>
                    <a:pt x="4202" y="7610"/>
                    <a:pt x="3524" y="7985"/>
                    <a:pt x="2784" y="7985"/>
                  </a:cubicBezTo>
                  <a:cubicBezTo>
                    <a:pt x="2043" y="7985"/>
                    <a:pt x="1365" y="7610"/>
                    <a:pt x="964" y="6986"/>
                  </a:cubicBezTo>
                  <a:cubicBezTo>
                    <a:pt x="571" y="6362"/>
                    <a:pt x="527" y="5594"/>
                    <a:pt x="839" y="4925"/>
                  </a:cubicBezTo>
                  <a:lnTo>
                    <a:pt x="2784" y="830"/>
                  </a:lnTo>
                  <a:close/>
                  <a:moveTo>
                    <a:pt x="2784" y="1"/>
                  </a:moveTo>
                  <a:cubicBezTo>
                    <a:pt x="2686" y="1"/>
                    <a:pt x="2596" y="54"/>
                    <a:pt x="2552" y="144"/>
                  </a:cubicBezTo>
                  <a:lnTo>
                    <a:pt x="393" y="4711"/>
                  </a:lnTo>
                  <a:cubicBezTo>
                    <a:pt x="0" y="5532"/>
                    <a:pt x="54" y="6486"/>
                    <a:pt x="545" y="7254"/>
                  </a:cubicBezTo>
                  <a:cubicBezTo>
                    <a:pt x="1035" y="8030"/>
                    <a:pt x="1865" y="8485"/>
                    <a:pt x="2784" y="8485"/>
                  </a:cubicBezTo>
                  <a:cubicBezTo>
                    <a:pt x="3694" y="8485"/>
                    <a:pt x="4532" y="8030"/>
                    <a:pt x="5014" y="7254"/>
                  </a:cubicBezTo>
                  <a:cubicBezTo>
                    <a:pt x="5505" y="6486"/>
                    <a:pt x="5558" y="5532"/>
                    <a:pt x="5175" y="4711"/>
                  </a:cubicBezTo>
                  <a:lnTo>
                    <a:pt x="3007" y="144"/>
                  </a:lnTo>
                  <a:cubicBezTo>
                    <a:pt x="2962" y="54"/>
                    <a:pt x="2873" y="1"/>
                    <a:pt x="2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938946" y="1840906"/>
              <a:ext cx="74019" cy="74019"/>
            </a:xfrm>
            <a:custGeom>
              <a:rect b="b" l="l" r="r" t="t"/>
              <a:pathLst>
                <a:path extrusionOk="0" h="2017" w="2017">
                  <a:moveTo>
                    <a:pt x="1767" y="1"/>
                  </a:moveTo>
                  <a:cubicBezTo>
                    <a:pt x="1633" y="1"/>
                    <a:pt x="1517" y="108"/>
                    <a:pt x="1517" y="251"/>
                  </a:cubicBezTo>
                  <a:cubicBezTo>
                    <a:pt x="1517" y="946"/>
                    <a:pt x="946" y="1517"/>
                    <a:pt x="250" y="1517"/>
                  </a:cubicBezTo>
                  <a:cubicBezTo>
                    <a:pt x="116" y="1517"/>
                    <a:pt x="0" y="1624"/>
                    <a:pt x="0" y="1767"/>
                  </a:cubicBezTo>
                  <a:cubicBezTo>
                    <a:pt x="0" y="1901"/>
                    <a:pt x="116" y="2017"/>
                    <a:pt x="250" y="2017"/>
                  </a:cubicBezTo>
                  <a:cubicBezTo>
                    <a:pt x="1222" y="2017"/>
                    <a:pt x="2016" y="1223"/>
                    <a:pt x="2016" y="251"/>
                  </a:cubicBezTo>
                  <a:cubicBezTo>
                    <a:pt x="2016" y="108"/>
                    <a:pt x="190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43"/>
          <p:cNvGrpSpPr/>
          <p:nvPr/>
        </p:nvGrpSpPr>
        <p:grpSpPr>
          <a:xfrm>
            <a:off x="8217195" y="365760"/>
            <a:ext cx="484260" cy="402693"/>
            <a:chOff x="1147795" y="1669637"/>
            <a:chExt cx="337911" cy="280994"/>
          </a:xfrm>
        </p:grpSpPr>
        <p:sp>
          <p:nvSpPr>
            <p:cNvPr id="379" name="Google Shape;379;p43"/>
            <p:cNvSpPr/>
            <p:nvPr/>
          </p:nvSpPr>
          <p:spPr>
            <a:xfrm>
              <a:off x="1147795" y="1804575"/>
              <a:ext cx="286828" cy="146056"/>
            </a:xfrm>
            <a:custGeom>
              <a:rect b="b" l="l" r="r" t="t"/>
              <a:pathLst>
                <a:path extrusionOk="0" h="3980" w="7816">
                  <a:moveTo>
                    <a:pt x="1" y="1"/>
                  </a:moveTo>
                  <a:lnTo>
                    <a:pt x="1" y="3979"/>
                  </a:lnTo>
                  <a:lnTo>
                    <a:pt x="7816" y="3979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1283028" y="1850741"/>
              <a:ext cx="19009" cy="28514"/>
            </a:xfrm>
            <a:custGeom>
              <a:rect b="b" l="l" r="r" t="t"/>
              <a:pathLst>
                <a:path extrusionOk="0" h="777" w="518">
                  <a:moveTo>
                    <a:pt x="259" y="0"/>
                  </a:moveTo>
                  <a:lnTo>
                    <a:pt x="54" y="446"/>
                  </a:lnTo>
                  <a:cubicBezTo>
                    <a:pt x="0" y="545"/>
                    <a:pt x="45" y="634"/>
                    <a:pt x="63" y="661"/>
                  </a:cubicBezTo>
                  <a:cubicBezTo>
                    <a:pt x="89" y="696"/>
                    <a:pt x="143" y="777"/>
                    <a:pt x="259" y="777"/>
                  </a:cubicBezTo>
                  <a:cubicBezTo>
                    <a:pt x="375" y="777"/>
                    <a:pt x="437" y="696"/>
                    <a:pt x="455" y="661"/>
                  </a:cubicBezTo>
                  <a:cubicBezTo>
                    <a:pt x="482" y="634"/>
                    <a:pt x="518" y="545"/>
                    <a:pt x="473" y="446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1202145" y="1849420"/>
              <a:ext cx="14459" cy="28184"/>
            </a:xfrm>
            <a:custGeom>
              <a:rect b="b" l="l" r="r" t="t"/>
              <a:pathLst>
                <a:path extrusionOk="0" h="768" w="394">
                  <a:moveTo>
                    <a:pt x="259" y="1"/>
                  </a:moveTo>
                  <a:lnTo>
                    <a:pt x="45" y="438"/>
                  </a:lnTo>
                  <a:cubicBezTo>
                    <a:pt x="1" y="536"/>
                    <a:pt x="45" y="625"/>
                    <a:pt x="63" y="661"/>
                  </a:cubicBezTo>
                  <a:cubicBezTo>
                    <a:pt x="81" y="688"/>
                    <a:pt x="143" y="768"/>
                    <a:pt x="259" y="768"/>
                  </a:cubicBezTo>
                  <a:cubicBezTo>
                    <a:pt x="295" y="768"/>
                    <a:pt x="349" y="759"/>
                    <a:pt x="393" y="741"/>
                  </a:cubicBezTo>
                  <a:lnTo>
                    <a:pt x="393" y="286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FF5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1302661" y="1782630"/>
              <a:ext cx="55707" cy="76661"/>
            </a:xfrm>
            <a:custGeom>
              <a:rect b="b" l="l" r="r" t="t"/>
              <a:pathLst>
                <a:path extrusionOk="0" h="2089" w="1518">
                  <a:moveTo>
                    <a:pt x="759" y="831"/>
                  </a:moveTo>
                  <a:lnTo>
                    <a:pt x="964" y="1268"/>
                  </a:lnTo>
                  <a:cubicBezTo>
                    <a:pt x="1018" y="1375"/>
                    <a:pt x="973" y="1455"/>
                    <a:pt x="955" y="1491"/>
                  </a:cubicBezTo>
                  <a:cubicBezTo>
                    <a:pt x="937" y="1526"/>
                    <a:pt x="875" y="1598"/>
                    <a:pt x="759" y="1598"/>
                  </a:cubicBezTo>
                  <a:cubicBezTo>
                    <a:pt x="643" y="1598"/>
                    <a:pt x="580" y="1526"/>
                    <a:pt x="563" y="1491"/>
                  </a:cubicBezTo>
                  <a:cubicBezTo>
                    <a:pt x="545" y="1455"/>
                    <a:pt x="500" y="1375"/>
                    <a:pt x="554" y="1268"/>
                  </a:cubicBezTo>
                  <a:lnTo>
                    <a:pt x="759" y="831"/>
                  </a:lnTo>
                  <a:close/>
                  <a:moveTo>
                    <a:pt x="759" y="1"/>
                  </a:moveTo>
                  <a:cubicBezTo>
                    <a:pt x="661" y="1"/>
                    <a:pt x="580" y="63"/>
                    <a:pt x="536" y="144"/>
                  </a:cubicBezTo>
                  <a:lnTo>
                    <a:pt x="108" y="1054"/>
                  </a:lnTo>
                  <a:cubicBezTo>
                    <a:pt x="1" y="1285"/>
                    <a:pt x="9" y="1544"/>
                    <a:pt x="143" y="1749"/>
                  </a:cubicBezTo>
                  <a:cubicBezTo>
                    <a:pt x="277" y="1963"/>
                    <a:pt x="509" y="2088"/>
                    <a:pt x="759" y="2088"/>
                  </a:cubicBezTo>
                  <a:cubicBezTo>
                    <a:pt x="1009" y="2088"/>
                    <a:pt x="1241" y="1963"/>
                    <a:pt x="1374" y="1749"/>
                  </a:cubicBezTo>
                  <a:cubicBezTo>
                    <a:pt x="1508" y="1544"/>
                    <a:pt x="1517" y="1285"/>
                    <a:pt x="1410" y="1054"/>
                  </a:cubicBezTo>
                  <a:lnTo>
                    <a:pt x="982" y="144"/>
                  </a:lnTo>
                  <a:cubicBezTo>
                    <a:pt x="937" y="63"/>
                    <a:pt x="857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1173998" y="1669637"/>
              <a:ext cx="311709" cy="255782"/>
            </a:xfrm>
            <a:custGeom>
              <a:rect b="b" l="l" r="r" t="t"/>
              <a:pathLst>
                <a:path extrusionOk="0" h="6970" w="8494">
                  <a:moveTo>
                    <a:pt x="2061" y="502"/>
                  </a:moveTo>
                  <a:cubicBezTo>
                    <a:pt x="2400" y="502"/>
                    <a:pt x="2668" y="778"/>
                    <a:pt x="2668" y="1117"/>
                  </a:cubicBezTo>
                  <a:cubicBezTo>
                    <a:pt x="2668" y="1447"/>
                    <a:pt x="2400" y="1724"/>
                    <a:pt x="2061" y="1724"/>
                  </a:cubicBezTo>
                  <a:cubicBezTo>
                    <a:pt x="1722" y="1724"/>
                    <a:pt x="1446" y="1447"/>
                    <a:pt x="1446" y="1117"/>
                  </a:cubicBezTo>
                  <a:cubicBezTo>
                    <a:pt x="1446" y="778"/>
                    <a:pt x="1722" y="502"/>
                    <a:pt x="2061" y="502"/>
                  </a:cubicBezTo>
                  <a:close/>
                  <a:moveTo>
                    <a:pt x="4265" y="502"/>
                  </a:moveTo>
                  <a:cubicBezTo>
                    <a:pt x="4604" y="502"/>
                    <a:pt x="4880" y="778"/>
                    <a:pt x="4880" y="1117"/>
                  </a:cubicBezTo>
                  <a:cubicBezTo>
                    <a:pt x="4880" y="1447"/>
                    <a:pt x="4604" y="1724"/>
                    <a:pt x="4265" y="1724"/>
                  </a:cubicBezTo>
                  <a:cubicBezTo>
                    <a:pt x="3926" y="1724"/>
                    <a:pt x="3649" y="1447"/>
                    <a:pt x="3649" y="1117"/>
                  </a:cubicBezTo>
                  <a:cubicBezTo>
                    <a:pt x="3649" y="778"/>
                    <a:pt x="3926" y="502"/>
                    <a:pt x="4265" y="502"/>
                  </a:cubicBezTo>
                  <a:close/>
                  <a:moveTo>
                    <a:pt x="6450" y="502"/>
                  </a:moveTo>
                  <a:cubicBezTo>
                    <a:pt x="6789" y="502"/>
                    <a:pt x="7066" y="778"/>
                    <a:pt x="7066" y="1117"/>
                  </a:cubicBezTo>
                  <a:cubicBezTo>
                    <a:pt x="7066" y="1447"/>
                    <a:pt x="6789" y="1724"/>
                    <a:pt x="6450" y="1724"/>
                  </a:cubicBezTo>
                  <a:cubicBezTo>
                    <a:pt x="6111" y="1724"/>
                    <a:pt x="5835" y="1447"/>
                    <a:pt x="5835" y="1117"/>
                  </a:cubicBezTo>
                  <a:cubicBezTo>
                    <a:pt x="5835" y="778"/>
                    <a:pt x="6111" y="502"/>
                    <a:pt x="6450" y="502"/>
                  </a:cubicBezTo>
                  <a:close/>
                  <a:moveTo>
                    <a:pt x="3159" y="1189"/>
                  </a:moveTo>
                  <a:cubicBezTo>
                    <a:pt x="3194" y="1679"/>
                    <a:pt x="3551" y="2081"/>
                    <a:pt x="4015" y="2188"/>
                  </a:cubicBezTo>
                  <a:lnTo>
                    <a:pt x="4015" y="2331"/>
                  </a:lnTo>
                  <a:lnTo>
                    <a:pt x="2293" y="2331"/>
                  </a:lnTo>
                  <a:lnTo>
                    <a:pt x="2293" y="2188"/>
                  </a:lnTo>
                  <a:cubicBezTo>
                    <a:pt x="2766" y="2090"/>
                    <a:pt x="3123" y="1679"/>
                    <a:pt x="3159" y="1189"/>
                  </a:cubicBezTo>
                  <a:close/>
                  <a:moveTo>
                    <a:pt x="5362" y="1278"/>
                  </a:moveTo>
                  <a:cubicBezTo>
                    <a:pt x="5425" y="1724"/>
                    <a:pt x="5764" y="2090"/>
                    <a:pt x="6201" y="2188"/>
                  </a:cubicBezTo>
                  <a:lnTo>
                    <a:pt x="6201" y="2331"/>
                  </a:lnTo>
                  <a:lnTo>
                    <a:pt x="4515" y="2331"/>
                  </a:lnTo>
                  <a:lnTo>
                    <a:pt x="4515" y="2188"/>
                  </a:lnTo>
                  <a:cubicBezTo>
                    <a:pt x="4952" y="2090"/>
                    <a:pt x="5291" y="1724"/>
                    <a:pt x="5362" y="1278"/>
                  </a:cubicBezTo>
                  <a:close/>
                  <a:moveTo>
                    <a:pt x="2052" y="3865"/>
                  </a:moveTo>
                  <a:lnTo>
                    <a:pt x="2195" y="4150"/>
                  </a:lnTo>
                  <a:lnTo>
                    <a:pt x="2195" y="4605"/>
                  </a:lnTo>
                  <a:cubicBezTo>
                    <a:pt x="2151" y="4623"/>
                    <a:pt x="2097" y="4632"/>
                    <a:pt x="2052" y="4632"/>
                  </a:cubicBezTo>
                  <a:cubicBezTo>
                    <a:pt x="1945" y="4632"/>
                    <a:pt x="1883" y="4561"/>
                    <a:pt x="1865" y="4525"/>
                  </a:cubicBezTo>
                  <a:cubicBezTo>
                    <a:pt x="1838" y="4498"/>
                    <a:pt x="1803" y="4409"/>
                    <a:pt x="1847" y="4302"/>
                  </a:cubicBezTo>
                  <a:lnTo>
                    <a:pt x="2052" y="3865"/>
                  </a:lnTo>
                  <a:close/>
                  <a:moveTo>
                    <a:pt x="6459" y="3865"/>
                  </a:moveTo>
                  <a:lnTo>
                    <a:pt x="6665" y="4302"/>
                  </a:lnTo>
                  <a:cubicBezTo>
                    <a:pt x="6718" y="4409"/>
                    <a:pt x="6673" y="4498"/>
                    <a:pt x="6656" y="4525"/>
                  </a:cubicBezTo>
                  <a:cubicBezTo>
                    <a:pt x="6629" y="4561"/>
                    <a:pt x="6575" y="4632"/>
                    <a:pt x="6459" y="4632"/>
                  </a:cubicBezTo>
                  <a:cubicBezTo>
                    <a:pt x="6424" y="4632"/>
                    <a:pt x="6370" y="4623"/>
                    <a:pt x="6317" y="4605"/>
                  </a:cubicBezTo>
                  <a:lnTo>
                    <a:pt x="6317" y="4150"/>
                  </a:lnTo>
                  <a:lnTo>
                    <a:pt x="6459" y="3865"/>
                  </a:lnTo>
                  <a:close/>
                  <a:moveTo>
                    <a:pt x="786" y="2884"/>
                  </a:moveTo>
                  <a:lnTo>
                    <a:pt x="786" y="6479"/>
                  </a:lnTo>
                  <a:lnTo>
                    <a:pt x="500" y="6479"/>
                  </a:lnTo>
                  <a:lnTo>
                    <a:pt x="500" y="3356"/>
                  </a:lnTo>
                  <a:cubicBezTo>
                    <a:pt x="500" y="3151"/>
                    <a:pt x="616" y="2973"/>
                    <a:pt x="786" y="2884"/>
                  </a:cubicBezTo>
                  <a:close/>
                  <a:moveTo>
                    <a:pt x="2347" y="2830"/>
                  </a:moveTo>
                  <a:cubicBezTo>
                    <a:pt x="2293" y="2910"/>
                    <a:pt x="2249" y="3009"/>
                    <a:pt x="2222" y="3107"/>
                  </a:cubicBezTo>
                  <a:cubicBezTo>
                    <a:pt x="2177" y="3062"/>
                    <a:pt x="2124" y="3044"/>
                    <a:pt x="2052" y="3044"/>
                  </a:cubicBezTo>
                  <a:cubicBezTo>
                    <a:pt x="1963" y="3044"/>
                    <a:pt x="1874" y="3098"/>
                    <a:pt x="1829" y="3178"/>
                  </a:cubicBezTo>
                  <a:lnTo>
                    <a:pt x="1401" y="4088"/>
                  </a:lnTo>
                  <a:cubicBezTo>
                    <a:pt x="1294" y="4320"/>
                    <a:pt x="1312" y="4579"/>
                    <a:pt x="1446" y="4793"/>
                  </a:cubicBezTo>
                  <a:cubicBezTo>
                    <a:pt x="1580" y="4998"/>
                    <a:pt x="1803" y="5123"/>
                    <a:pt x="2052" y="5123"/>
                  </a:cubicBezTo>
                  <a:cubicBezTo>
                    <a:pt x="2097" y="5123"/>
                    <a:pt x="2142" y="5123"/>
                    <a:pt x="2195" y="5114"/>
                  </a:cubicBezTo>
                  <a:lnTo>
                    <a:pt x="2195" y="6479"/>
                  </a:lnTo>
                  <a:lnTo>
                    <a:pt x="1276" y="6479"/>
                  </a:lnTo>
                  <a:lnTo>
                    <a:pt x="1276" y="2830"/>
                  </a:lnTo>
                  <a:close/>
                  <a:moveTo>
                    <a:pt x="2971" y="2884"/>
                  </a:moveTo>
                  <a:lnTo>
                    <a:pt x="2971" y="6479"/>
                  </a:lnTo>
                  <a:lnTo>
                    <a:pt x="2686" y="6479"/>
                  </a:lnTo>
                  <a:lnTo>
                    <a:pt x="2686" y="3356"/>
                  </a:lnTo>
                  <a:cubicBezTo>
                    <a:pt x="2686" y="3151"/>
                    <a:pt x="2802" y="2973"/>
                    <a:pt x="2971" y="2884"/>
                  </a:cubicBezTo>
                  <a:close/>
                  <a:moveTo>
                    <a:pt x="5041" y="2830"/>
                  </a:moveTo>
                  <a:lnTo>
                    <a:pt x="5041" y="6479"/>
                  </a:lnTo>
                  <a:lnTo>
                    <a:pt x="3471" y="6479"/>
                  </a:lnTo>
                  <a:lnTo>
                    <a:pt x="3471" y="2830"/>
                  </a:lnTo>
                  <a:close/>
                  <a:moveTo>
                    <a:pt x="5541" y="2884"/>
                  </a:moveTo>
                  <a:cubicBezTo>
                    <a:pt x="5710" y="2973"/>
                    <a:pt x="5826" y="3151"/>
                    <a:pt x="5826" y="3356"/>
                  </a:cubicBezTo>
                  <a:lnTo>
                    <a:pt x="5826" y="6479"/>
                  </a:lnTo>
                  <a:lnTo>
                    <a:pt x="5541" y="6479"/>
                  </a:lnTo>
                  <a:lnTo>
                    <a:pt x="5541" y="2884"/>
                  </a:lnTo>
                  <a:close/>
                  <a:moveTo>
                    <a:pt x="7236" y="2830"/>
                  </a:moveTo>
                  <a:lnTo>
                    <a:pt x="7236" y="6479"/>
                  </a:lnTo>
                  <a:lnTo>
                    <a:pt x="6317" y="6479"/>
                  </a:lnTo>
                  <a:lnTo>
                    <a:pt x="6317" y="5114"/>
                  </a:lnTo>
                  <a:cubicBezTo>
                    <a:pt x="6370" y="5123"/>
                    <a:pt x="6415" y="5123"/>
                    <a:pt x="6459" y="5123"/>
                  </a:cubicBezTo>
                  <a:cubicBezTo>
                    <a:pt x="6709" y="5123"/>
                    <a:pt x="6941" y="4998"/>
                    <a:pt x="7075" y="4793"/>
                  </a:cubicBezTo>
                  <a:cubicBezTo>
                    <a:pt x="7200" y="4579"/>
                    <a:pt x="7218" y="4320"/>
                    <a:pt x="7111" y="4088"/>
                  </a:cubicBezTo>
                  <a:lnTo>
                    <a:pt x="6682" y="3178"/>
                  </a:lnTo>
                  <a:cubicBezTo>
                    <a:pt x="6638" y="3098"/>
                    <a:pt x="6558" y="3044"/>
                    <a:pt x="6459" y="3044"/>
                  </a:cubicBezTo>
                  <a:cubicBezTo>
                    <a:pt x="6397" y="3044"/>
                    <a:pt x="6334" y="3062"/>
                    <a:pt x="6290" y="3107"/>
                  </a:cubicBezTo>
                  <a:cubicBezTo>
                    <a:pt x="6263" y="3009"/>
                    <a:pt x="6219" y="2910"/>
                    <a:pt x="6174" y="2830"/>
                  </a:cubicBezTo>
                  <a:close/>
                  <a:moveTo>
                    <a:pt x="7717" y="2884"/>
                  </a:moveTo>
                  <a:cubicBezTo>
                    <a:pt x="7878" y="2973"/>
                    <a:pt x="7994" y="3151"/>
                    <a:pt x="7994" y="3356"/>
                  </a:cubicBezTo>
                  <a:lnTo>
                    <a:pt x="7994" y="6479"/>
                  </a:lnTo>
                  <a:lnTo>
                    <a:pt x="7717" y="6479"/>
                  </a:lnTo>
                  <a:lnTo>
                    <a:pt x="7717" y="2884"/>
                  </a:lnTo>
                  <a:close/>
                  <a:moveTo>
                    <a:pt x="6435" y="0"/>
                  </a:moveTo>
                  <a:cubicBezTo>
                    <a:pt x="5886" y="0"/>
                    <a:pt x="5430" y="408"/>
                    <a:pt x="5344" y="939"/>
                  </a:cubicBezTo>
                  <a:cubicBezTo>
                    <a:pt x="5264" y="412"/>
                    <a:pt x="4809" y="2"/>
                    <a:pt x="4256" y="2"/>
                  </a:cubicBezTo>
                  <a:cubicBezTo>
                    <a:pt x="3676" y="2"/>
                    <a:pt x="3194" y="457"/>
                    <a:pt x="3159" y="1028"/>
                  </a:cubicBezTo>
                  <a:cubicBezTo>
                    <a:pt x="3116" y="452"/>
                    <a:pt x="2633" y="0"/>
                    <a:pt x="2047" y="0"/>
                  </a:cubicBezTo>
                  <a:cubicBezTo>
                    <a:pt x="2025" y="0"/>
                    <a:pt x="2003" y="1"/>
                    <a:pt x="1981" y="2"/>
                  </a:cubicBezTo>
                  <a:cubicBezTo>
                    <a:pt x="1437" y="38"/>
                    <a:pt x="991" y="475"/>
                    <a:pt x="955" y="1028"/>
                  </a:cubicBezTo>
                  <a:cubicBezTo>
                    <a:pt x="910" y="1581"/>
                    <a:pt x="1285" y="2063"/>
                    <a:pt x="1794" y="2188"/>
                  </a:cubicBezTo>
                  <a:lnTo>
                    <a:pt x="1794" y="2331"/>
                  </a:lnTo>
                  <a:lnTo>
                    <a:pt x="1035" y="2331"/>
                  </a:lnTo>
                  <a:cubicBezTo>
                    <a:pt x="464" y="2331"/>
                    <a:pt x="1" y="2794"/>
                    <a:pt x="1" y="3356"/>
                  </a:cubicBezTo>
                  <a:lnTo>
                    <a:pt x="1" y="6729"/>
                  </a:lnTo>
                  <a:cubicBezTo>
                    <a:pt x="1" y="6862"/>
                    <a:pt x="117" y="6969"/>
                    <a:pt x="250" y="6969"/>
                  </a:cubicBezTo>
                  <a:lnTo>
                    <a:pt x="8244" y="6969"/>
                  </a:lnTo>
                  <a:cubicBezTo>
                    <a:pt x="8377" y="6969"/>
                    <a:pt x="8493" y="6862"/>
                    <a:pt x="8493" y="6729"/>
                  </a:cubicBezTo>
                  <a:lnTo>
                    <a:pt x="8493" y="3356"/>
                  </a:lnTo>
                  <a:cubicBezTo>
                    <a:pt x="8493" y="2794"/>
                    <a:pt x="8029" y="2331"/>
                    <a:pt x="7467" y="2331"/>
                  </a:cubicBezTo>
                  <a:lnTo>
                    <a:pt x="6682" y="2331"/>
                  </a:lnTo>
                  <a:lnTo>
                    <a:pt x="6682" y="2188"/>
                  </a:lnTo>
                  <a:cubicBezTo>
                    <a:pt x="7191" y="2072"/>
                    <a:pt x="7566" y="1599"/>
                    <a:pt x="7539" y="1046"/>
                  </a:cubicBezTo>
                  <a:cubicBezTo>
                    <a:pt x="7512" y="493"/>
                    <a:pt x="7066" y="38"/>
                    <a:pt x="6504" y="2"/>
                  </a:cubicBezTo>
                  <a:cubicBezTo>
                    <a:pt x="6481" y="1"/>
                    <a:pt x="6458" y="0"/>
                    <a:pt x="6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3"/>
          <p:cNvSpPr txBox="1"/>
          <p:nvPr/>
        </p:nvSpPr>
        <p:spPr>
          <a:xfrm>
            <a:off x="3674200" y="1502800"/>
            <a:ext cx="23211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2021 study commissioned by Thinx and PERIOD provided eye-opening data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5" name="Google Shape;385;p43"/>
          <p:cNvSpPr txBox="1"/>
          <p:nvPr/>
        </p:nvSpPr>
        <p:spPr>
          <a:xfrm>
            <a:off x="326125" y="1502800"/>
            <a:ext cx="34062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On 06/30/23 the NJ State Assembly and Senate voted to pass the bill (S-1221/A-1349) which “Establishes program in DOE to reimburse school districts for providing menstrual products in certain public schools and requires State to pay costs”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3717400" y="3066700"/>
            <a:ext cx="22347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met with Assemblywoman Dunn about our initiative and this recent policy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300" y="1971125"/>
            <a:ext cx="2990795" cy="22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1959750" y="270050"/>
            <a:ext cx="5224500" cy="18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September-October: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Developing Support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&amp; Direction</a:t>
            </a:r>
            <a:endParaRPr sz="3600"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175" y="2395815"/>
            <a:ext cx="1221550" cy="162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2395804"/>
            <a:ext cx="1221550" cy="1628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4"/>
          <p:cNvGrpSpPr/>
          <p:nvPr/>
        </p:nvGrpSpPr>
        <p:grpSpPr>
          <a:xfrm>
            <a:off x="203325" y="2244162"/>
            <a:ext cx="9930731" cy="2561513"/>
            <a:chOff x="203350" y="1984387"/>
            <a:chExt cx="9930731" cy="2561513"/>
          </a:xfrm>
        </p:grpSpPr>
        <p:grpSp>
          <p:nvGrpSpPr>
            <p:cNvPr id="396" name="Google Shape;396;p44"/>
            <p:cNvGrpSpPr/>
            <p:nvPr/>
          </p:nvGrpSpPr>
          <p:grpSpPr>
            <a:xfrm>
              <a:off x="6565319" y="1984387"/>
              <a:ext cx="2213337" cy="1397426"/>
              <a:chOff x="6565300" y="1963537"/>
              <a:chExt cx="2213337" cy="1397426"/>
            </a:xfrm>
          </p:grpSpPr>
          <p:sp>
            <p:nvSpPr>
              <p:cNvPr id="397" name="Google Shape;397;p44"/>
              <p:cNvSpPr txBox="1"/>
              <p:nvPr/>
            </p:nvSpPr>
            <p:spPr>
              <a:xfrm>
                <a:off x="6565300" y="2312113"/>
                <a:ext cx="1598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Roll Out</a:t>
                </a:r>
                <a:endParaRPr b="1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398" name="Google Shape;398;p44"/>
              <p:cNvSpPr txBox="1"/>
              <p:nvPr/>
            </p:nvSpPr>
            <p:spPr>
              <a:xfrm>
                <a:off x="6621912" y="2724063"/>
                <a:ext cx="15981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595959"/>
                    </a:solidFill>
                  </a:rPr>
                  <a:t>Had everything prepared and rolled out on October 30th</a:t>
                </a:r>
                <a:endParaRPr>
                  <a:solidFill>
                    <a:srgbClr val="595959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>
                <a:off x="8123437" y="1963537"/>
                <a:ext cx="655200" cy="655200"/>
              </a:xfrm>
              <a:prstGeom prst="ellipse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200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3</a:t>
                </a:r>
                <a:endParaRPr sz="1000"/>
              </a:p>
            </p:txBody>
          </p:sp>
        </p:grpSp>
        <p:grpSp>
          <p:nvGrpSpPr>
            <p:cNvPr id="400" name="Google Shape;400;p44"/>
            <p:cNvGrpSpPr/>
            <p:nvPr/>
          </p:nvGrpSpPr>
          <p:grpSpPr>
            <a:xfrm>
              <a:off x="203350" y="2275763"/>
              <a:ext cx="2165575" cy="1158950"/>
              <a:chOff x="203338" y="2254913"/>
              <a:chExt cx="2165575" cy="1158950"/>
            </a:xfrm>
          </p:grpSpPr>
          <p:sp>
            <p:nvSpPr>
              <p:cNvPr id="401" name="Google Shape;401;p44"/>
              <p:cNvSpPr txBox="1"/>
              <p:nvPr/>
            </p:nvSpPr>
            <p:spPr>
              <a:xfrm>
                <a:off x="770813" y="2254913"/>
                <a:ext cx="1598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Research</a:t>
                </a:r>
                <a:endParaRPr b="1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02" name="Google Shape;402;p44"/>
              <p:cNvSpPr txBox="1"/>
              <p:nvPr/>
            </p:nvSpPr>
            <p:spPr>
              <a:xfrm>
                <a:off x="770813" y="2776963"/>
                <a:ext cx="15981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Researched and confirmed a purchase option</a:t>
                </a:r>
                <a:endParaRPr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>
                <a:off x="203338" y="2396487"/>
                <a:ext cx="655200" cy="655200"/>
              </a:xfrm>
              <a:prstGeom prst="ellipse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1</a:t>
                </a:r>
                <a:endParaRPr sz="1000"/>
              </a:p>
            </p:txBody>
          </p:sp>
        </p:grpSp>
        <p:grpSp>
          <p:nvGrpSpPr>
            <p:cNvPr id="404" name="Google Shape;404;p44"/>
            <p:cNvGrpSpPr/>
            <p:nvPr/>
          </p:nvGrpSpPr>
          <p:grpSpPr>
            <a:xfrm>
              <a:off x="3818587" y="2275776"/>
              <a:ext cx="1649681" cy="2270124"/>
              <a:chOff x="3818575" y="2254926"/>
              <a:chExt cx="1649681" cy="2270124"/>
            </a:xfrm>
          </p:grpSpPr>
          <p:sp>
            <p:nvSpPr>
              <p:cNvPr id="405" name="Google Shape;405;p44"/>
              <p:cNvSpPr txBox="1"/>
              <p:nvPr/>
            </p:nvSpPr>
            <p:spPr>
              <a:xfrm>
                <a:off x="3870156" y="2254926"/>
                <a:ext cx="1598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Marketing</a:t>
                </a:r>
                <a:endParaRPr b="1" sz="20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06" name="Google Shape;406;p44"/>
              <p:cNvSpPr txBox="1"/>
              <p:nvPr/>
            </p:nvSpPr>
            <p:spPr>
              <a:xfrm>
                <a:off x="3818575" y="2747514"/>
                <a:ext cx="15981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Developed a Marketing Plan </a:t>
                </a:r>
                <a:endParaRPr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>
                <a:off x="4341606" y="3869849"/>
                <a:ext cx="655200" cy="655200"/>
              </a:xfrm>
              <a:prstGeom prst="ellipse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l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2</a:t>
                </a:r>
                <a:endParaRPr sz="1000"/>
              </a:p>
            </p:txBody>
          </p:sp>
        </p:grpSp>
        <p:cxnSp>
          <p:nvCxnSpPr>
            <p:cNvPr id="408" name="Google Shape;408;p44"/>
            <p:cNvCxnSpPr>
              <a:stCxn id="403" idx="6"/>
              <a:endCxn id="407" idx="2"/>
            </p:cNvCxnSpPr>
            <p:nvPr/>
          </p:nvCxnSpPr>
          <p:spPr>
            <a:xfrm>
              <a:off x="858550" y="2744937"/>
              <a:ext cx="3483000" cy="14733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4"/>
            <p:cNvCxnSpPr>
              <a:stCxn id="407" idx="6"/>
              <a:endCxn id="399" idx="2"/>
            </p:cNvCxnSpPr>
            <p:nvPr/>
          </p:nvCxnSpPr>
          <p:spPr>
            <a:xfrm flipH="1" rot="10800000">
              <a:off x="4996819" y="2312099"/>
              <a:ext cx="3126600" cy="19062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44"/>
            <p:cNvCxnSpPr/>
            <p:nvPr/>
          </p:nvCxnSpPr>
          <p:spPr>
            <a:xfrm>
              <a:off x="8778681" y="2290987"/>
              <a:ext cx="1355400" cy="42000"/>
            </a:xfrm>
            <a:prstGeom prst="bentConnector3">
              <a:avLst>
                <a:gd fmla="val 62109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11" name="Google Shape;4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49" y="451969"/>
            <a:ext cx="1639399" cy="173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2025" y="451413"/>
            <a:ext cx="1639399" cy="173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 rotWithShape="1">
          <a:blip r:embed="rId7">
            <a:alphaModFix/>
          </a:blip>
          <a:srcRect b="8348" l="23737" r="6508" t="16778"/>
          <a:stretch/>
        </p:blipFill>
        <p:spPr>
          <a:xfrm>
            <a:off x="7626375" y="2819325"/>
            <a:ext cx="1967350" cy="26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713250" y="20700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October: </a:t>
            </a:r>
            <a:r>
              <a:rPr lang="en"/>
              <a:t>Fundraising</a:t>
            </a:r>
            <a:endParaRPr/>
          </a:p>
        </p:txBody>
      </p:sp>
      <p:cxnSp>
        <p:nvCxnSpPr>
          <p:cNvPr id="419" name="Google Shape;419;p45"/>
          <p:cNvCxnSpPr>
            <a:stCxn id="420" idx="1"/>
            <a:endCxn id="421" idx="4"/>
          </p:cNvCxnSpPr>
          <p:nvPr/>
        </p:nvCxnSpPr>
        <p:spPr>
          <a:xfrm rot="10800000">
            <a:off x="1859425" y="2998200"/>
            <a:ext cx="813900" cy="1441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5"/>
          <p:cNvSpPr txBox="1"/>
          <p:nvPr/>
        </p:nvSpPr>
        <p:spPr>
          <a:xfrm>
            <a:off x="2673325" y="4160100"/>
            <a:ext cx="5023800" cy="559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On Campus </a:t>
            </a:r>
            <a:r>
              <a:rPr b="1" lang="en"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Fundraising</a:t>
            </a:r>
            <a:endParaRPr b="1" sz="2000">
              <a:solidFill>
                <a:schemeClr val="accen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422" name="Google Shape;422;p45"/>
          <p:cNvCxnSpPr>
            <a:stCxn id="420" idx="3"/>
          </p:cNvCxnSpPr>
          <p:nvPr/>
        </p:nvCxnSpPr>
        <p:spPr>
          <a:xfrm flipH="1" rot="10800000">
            <a:off x="7697125" y="3180900"/>
            <a:ext cx="562200" cy="12591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5"/>
          <p:cNvCxnSpPr>
            <a:stCxn id="420" idx="0"/>
            <a:endCxn id="424" idx="4"/>
          </p:cNvCxnSpPr>
          <p:nvPr/>
        </p:nvCxnSpPr>
        <p:spPr>
          <a:xfrm flipH="1" rot="5400000">
            <a:off x="4491325" y="3466200"/>
            <a:ext cx="979200" cy="408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5" name="Google Shape;425;p45"/>
          <p:cNvGrpSpPr/>
          <p:nvPr/>
        </p:nvGrpSpPr>
        <p:grpSpPr>
          <a:xfrm>
            <a:off x="624488" y="1323300"/>
            <a:ext cx="2469659" cy="1674932"/>
            <a:chOff x="720463" y="1834700"/>
            <a:chExt cx="2469659" cy="1674932"/>
          </a:xfrm>
        </p:grpSpPr>
        <p:sp>
          <p:nvSpPr>
            <p:cNvPr id="421" name="Google Shape;421;p45"/>
            <p:cNvSpPr/>
            <p:nvPr/>
          </p:nvSpPr>
          <p:spPr>
            <a:xfrm>
              <a:off x="1627669" y="2854432"/>
              <a:ext cx="655200" cy="655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grpSp>
          <p:nvGrpSpPr>
            <p:cNvPr id="426" name="Google Shape;426;p45"/>
            <p:cNvGrpSpPr/>
            <p:nvPr/>
          </p:nvGrpSpPr>
          <p:grpSpPr>
            <a:xfrm>
              <a:off x="720463" y="1834700"/>
              <a:ext cx="2469659" cy="1092506"/>
              <a:chOff x="720463" y="1758500"/>
              <a:chExt cx="2469659" cy="1092506"/>
            </a:xfrm>
          </p:grpSpPr>
          <p:sp>
            <p:nvSpPr>
              <p:cNvPr id="427" name="Google Shape;427;p45"/>
              <p:cNvSpPr txBox="1"/>
              <p:nvPr/>
            </p:nvSpPr>
            <p:spPr>
              <a:xfrm>
                <a:off x="720522" y="2358406"/>
                <a:ext cx="2469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United Latino </a:t>
                </a:r>
                <a:r>
                  <a:rPr b="1" lang="en" sz="1600">
                    <a:solidFill>
                      <a:schemeClr val="accent2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Organization</a:t>
                </a:r>
                <a:endParaRPr b="1" sz="1600">
                  <a:solidFill>
                    <a:schemeClr val="accent2"/>
                  </a:solidFill>
                  <a:latin typeface="Rajdhani"/>
                  <a:ea typeface="Rajdhani"/>
                  <a:cs typeface="Rajdhani"/>
                  <a:sym typeface="Rajdhani"/>
                </a:endParaRPr>
              </a:p>
            </p:txBody>
          </p:sp>
          <p:sp>
            <p:nvSpPr>
              <p:cNvPr id="428" name="Google Shape;428;p45"/>
              <p:cNvSpPr txBox="1"/>
              <p:nvPr/>
            </p:nvSpPr>
            <p:spPr>
              <a:xfrm>
                <a:off x="720463" y="1758500"/>
                <a:ext cx="24696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Hosted an Empanada and 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Bracelet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 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Fundraiser</a:t>
                </a:r>
                <a:r>
                  <a:rPr lang="en">
                    <a:solidFill>
                      <a:schemeClr val="dk1"/>
                    </a:solidFill>
                    <a:latin typeface="Karla"/>
                    <a:ea typeface="Karla"/>
                    <a:cs typeface="Karla"/>
                    <a:sym typeface="Karla"/>
                  </a:rPr>
                  <a:t> </a:t>
                </a:r>
                <a:endParaRPr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</p:grpSp>
      <p:sp>
        <p:nvSpPr>
          <p:cNvPr id="429" name="Google Shape;429;p45"/>
          <p:cNvSpPr/>
          <p:nvPr/>
        </p:nvSpPr>
        <p:spPr>
          <a:xfrm>
            <a:off x="7928394" y="2525707"/>
            <a:ext cx="655200" cy="655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0" name="Google Shape;430;p45"/>
          <p:cNvSpPr txBox="1"/>
          <p:nvPr/>
        </p:nvSpPr>
        <p:spPr>
          <a:xfrm>
            <a:off x="7021216" y="1914462"/>
            <a:ext cx="24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Student Government Association </a:t>
            </a:r>
            <a:endParaRPr b="1" sz="1600">
              <a:solidFill>
                <a:schemeClr val="accen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7181401" y="1303800"/>
            <a:ext cx="20910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Put together an On-The-Go Bake Sale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24" name="Google Shape;424;p45"/>
          <p:cNvSpPr/>
          <p:nvPr/>
        </p:nvSpPr>
        <p:spPr>
          <a:xfrm>
            <a:off x="4448969" y="2525657"/>
            <a:ext cx="655200" cy="655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2" name="Google Shape;432;p45"/>
          <p:cNvSpPr txBox="1"/>
          <p:nvPr/>
        </p:nvSpPr>
        <p:spPr>
          <a:xfrm>
            <a:off x="3676536" y="1894637"/>
            <a:ext cx="24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Feminist</a:t>
            </a:r>
            <a:r>
              <a:rPr b="1" lang="en" sz="16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rPr>
              <a:t> Empowerment Organization </a:t>
            </a:r>
            <a:endParaRPr b="1" sz="1600">
              <a:solidFill>
                <a:schemeClr val="accen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3746113" y="1260300"/>
            <a:ext cx="2469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Organized a Tie-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Dye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Fundraiser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34" name="Google Shape;434;p45"/>
          <p:cNvGrpSpPr/>
          <p:nvPr/>
        </p:nvGrpSpPr>
        <p:grpSpPr>
          <a:xfrm>
            <a:off x="1670729" y="2571750"/>
            <a:ext cx="377206" cy="339300"/>
            <a:chOff x="5446363" y="3385616"/>
            <a:chExt cx="432427" cy="388972"/>
          </a:xfrm>
        </p:grpSpPr>
        <p:sp>
          <p:nvSpPr>
            <p:cNvPr id="435" name="Google Shape;435;p45"/>
            <p:cNvSpPr/>
            <p:nvPr/>
          </p:nvSpPr>
          <p:spPr>
            <a:xfrm>
              <a:off x="5446363" y="3453475"/>
              <a:ext cx="369000" cy="229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5546121" y="3444790"/>
              <a:ext cx="88656" cy="132902"/>
            </a:xfrm>
            <a:custGeom>
              <a:rect b="b" l="l" r="r" t="t"/>
              <a:pathLst>
                <a:path extrusionOk="0" h="2825" w="1884">
                  <a:moveTo>
                    <a:pt x="942" y="0"/>
                  </a:moveTo>
                  <a:lnTo>
                    <a:pt x="126" y="1423"/>
                  </a:lnTo>
                  <a:cubicBezTo>
                    <a:pt x="42" y="1570"/>
                    <a:pt x="0" y="1716"/>
                    <a:pt x="0" y="1883"/>
                  </a:cubicBezTo>
                  <a:cubicBezTo>
                    <a:pt x="0" y="2407"/>
                    <a:pt x="440" y="2825"/>
                    <a:pt x="942" y="2825"/>
                  </a:cubicBezTo>
                  <a:cubicBezTo>
                    <a:pt x="1465" y="2825"/>
                    <a:pt x="1884" y="2407"/>
                    <a:pt x="1884" y="1883"/>
                  </a:cubicBezTo>
                  <a:cubicBezTo>
                    <a:pt x="1884" y="1716"/>
                    <a:pt x="1842" y="1570"/>
                    <a:pt x="1758" y="1423"/>
                  </a:cubicBezTo>
                  <a:lnTo>
                    <a:pt x="9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5489055" y="3385616"/>
              <a:ext cx="389734" cy="388972"/>
            </a:xfrm>
            <a:custGeom>
              <a:rect b="b" l="l" r="r" t="t"/>
              <a:pathLst>
                <a:path extrusionOk="0" h="10714" w="10735">
                  <a:moveTo>
                    <a:pt x="10107" y="628"/>
                  </a:moveTo>
                  <a:lnTo>
                    <a:pt x="10107" y="6298"/>
                  </a:lnTo>
                  <a:lnTo>
                    <a:pt x="650" y="6298"/>
                  </a:lnTo>
                  <a:lnTo>
                    <a:pt x="650" y="628"/>
                  </a:lnTo>
                  <a:close/>
                  <a:moveTo>
                    <a:pt x="10107" y="6926"/>
                  </a:moveTo>
                  <a:lnTo>
                    <a:pt x="10107" y="8182"/>
                  </a:lnTo>
                  <a:lnTo>
                    <a:pt x="650" y="8182"/>
                  </a:lnTo>
                  <a:lnTo>
                    <a:pt x="650" y="6926"/>
                  </a:lnTo>
                  <a:lnTo>
                    <a:pt x="5065" y="6926"/>
                  </a:lnTo>
                  <a:lnTo>
                    <a:pt x="5065" y="7554"/>
                  </a:lnTo>
                  <a:lnTo>
                    <a:pt x="5692" y="7554"/>
                  </a:lnTo>
                  <a:lnTo>
                    <a:pt x="5692" y="6926"/>
                  </a:lnTo>
                  <a:close/>
                  <a:moveTo>
                    <a:pt x="5692" y="8809"/>
                  </a:moveTo>
                  <a:lnTo>
                    <a:pt x="5692" y="10086"/>
                  </a:lnTo>
                  <a:lnTo>
                    <a:pt x="5065" y="10086"/>
                  </a:lnTo>
                  <a:lnTo>
                    <a:pt x="5065" y="8809"/>
                  </a:lnTo>
                  <a:close/>
                  <a:moveTo>
                    <a:pt x="1" y="0"/>
                  </a:moveTo>
                  <a:lnTo>
                    <a:pt x="1" y="8809"/>
                  </a:lnTo>
                  <a:lnTo>
                    <a:pt x="4437" y="8809"/>
                  </a:lnTo>
                  <a:lnTo>
                    <a:pt x="4437" y="10086"/>
                  </a:lnTo>
                  <a:lnTo>
                    <a:pt x="2554" y="10086"/>
                  </a:lnTo>
                  <a:lnTo>
                    <a:pt x="2554" y="10713"/>
                  </a:lnTo>
                  <a:lnTo>
                    <a:pt x="8203" y="10713"/>
                  </a:lnTo>
                  <a:lnTo>
                    <a:pt x="8203" y="10086"/>
                  </a:lnTo>
                  <a:lnTo>
                    <a:pt x="6320" y="10086"/>
                  </a:lnTo>
                  <a:lnTo>
                    <a:pt x="6320" y="8809"/>
                  </a:lnTo>
                  <a:lnTo>
                    <a:pt x="10735" y="8809"/>
                  </a:lnTo>
                  <a:lnTo>
                    <a:pt x="10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5536180" y="3420543"/>
              <a:ext cx="113961" cy="170960"/>
            </a:xfrm>
            <a:custGeom>
              <a:rect b="b" l="l" r="r" t="t"/>
              <a:pathLst>
                <a:path extrusionOk="0" h="4709" w="3139">
                  <a:moveTo>
                    <a:pt x="1570" y="1256"/>
                  </a:moveTo>
                  <a:lnTo>
                    <a:pt x="2386" y="2679"/>
                  </a:lnTo>
                  <a:cubicBezTo>
                    <a:pt x="2448" y="2805"/>
                    <a:pt x="2511" y="2972"/>
                    <a:pt x="2511" y="3139"/>
                  </a:cubicBezTo>
                  <a:cubicBezTo>
                    <a:pt x="2511" y="3663"/>
                    <a:pt x="2072" y="4081"/>
                    <a:pt x="1570" y="4081"/>
                  </a:cubicBezTo>
                  <a:cubicBezTo>
                    <a:pt x="1046" y="4081"/>
                    <a:pt x="628" y="3663"/>
                    <a:pt x="628" y="3139"/>
                  </a:cubicBezTo>
                  <a:cubicBezTo>
                    <a:pt x="628" y="2972"/>
                    <a:pt x="670" y="2805"/>
                    <a:pt x="754" y="2679"/>
                  </a:cubicBezTo>
                  <a:lnTo>
                    <a:pt x="1570" y="1256"/>
                  </a:lnTo>
                  <a:close/>
                  <a:moveTo>
                    <a:pt x="1570" y="1"/>
                  </a:moveTo>
                  <a:lnTo>
                    <a:pt x="209" y="2365"/>
                  </a:lnTo>
                  <a:cubicBezTo>
                    <a:pt x="63" y="2595"/>
                    <a:pt x="0" y="2867"/>
                    <a:pt x="0" y="3139"/>
                  </a:cubicBezTo>
                  <a:cubicBezTo>
                    <a:pt x="0" y="3997"/>
                    <a:pt x="691" y="4709"/>
                    <a:pt x="1570" y="4709"/>
                  </a:cubicBezTo>
                  <a:cubicBezTo>
                    <a:pt x="2427" y="4709"/>
                    <a:pt x="3139" y="4018"/>
                    <a:pt x="3139" y="3139"/>
                  </a:cubicBezTo>
                  <a:cubicBezTo>
                    <a:pt x="3139" y="2867"/>
                    <a:pt x="3055" y="2595"/>
                    <a:pt x="2930" y="2365"/>
                  </a:cubicBezTo>
                  <a:lnTo>
                    <a:pt x="15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5672908" y="3431943"/>
              <a:ext cx="113961" cy="22836"/>
            </a:xfrm>
            <a:custGeom>
              <a:rect b="b" l="l" r="r" t="t"/>
              <a:pathLst>
                <a:path extrusionOk="0" h="629" w="3139">
                  <a:moveTo>
                    <a:pt x="1" y="1"/>
                  </a:moveTo>
                  <a:lnTo>
                    <a:pt x="1" y="629"/>
                  </a:lnTo>
                  <a:lnTo>
                    <a:pt x="3139" y="62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5672908" y="3477543"/>
              <a:ext cx="159560" cy="22800"/>
            </a:xfrm>
            <a:custGeom>
              <a:rect b="b" l="l" r="r" t="t"/>
              <a:pathLst>
                <a:path extrusionOk="0" h="628" w="4395">
                  <a:moveTo>
                    <a:pt x="1" y="0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5672908" y="3523107"/>
              <a:ext cx="159560" cy="22836"/>
            </a:xfrm>
            <a:custGeom>
              <a:rect b="b" l="l" r="r" t="t"/>
              <a:pathLst>
                <a:path extrusionOk="0" h="629" w="4395">
                  <a:moveTo>
                    <a:pt x="1" y="1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5672908" y="3568708"/>
              <a:ext cx="159560" cy="22800"/>
            </a:xfrm>
            <a:custGeom>
              <a:rect b="b" l="l" r="r" t="t"/>
              <a:pathLst>
                <a:path extrusionOk="0" h="628" w="4395">
                  <a:moveTo>
                    <a:pt x="1" y="0"/>
                  </a:moveTo>
                  <a:lnTo>
                    <a:pt x="1" y="628"/>
                  </a:lnTo>
                  <a:lnTo>
                    <a:pt x="4394" y="628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45"/>
          <p:cNvGrpSpPr/>
          <p:nvPr/>
        </p:nvGrpSpPr>
        <p:grpSpPr>
          <a:xfrm>
            <a:off x="8153863" y="2692267"/>
            <a:ext cx="204279" cy="339965"/>
            <a:chOff x="4832278" y="3384854"/>
            <a:chExt cx="234184" cy="389734"/>
          </a:xfrm>
        </p:grpSpPr>
        <p:sp>
          <p:nvSpPr>
            <p:cNvPr id="444" name="Google Shape;444;p45"/>
            <p:cNvSpPr/>
            <p:nvPr/>
          </p:nvSpPr>
          <p:spPr>
            <a:xfrm rot="59894">
              <a:off x="4835375" y="3406086"/>
              <a:ext cx="165078" cy="357472"/>
            </a:xfrm>
            <a:custGeom>
              <a:rect b="b" l="l" r="r" t="t"/>
              <a:pathLst>
                <a:path extrusionOk="0" h="9458" w="4374">
                  <a:moveTo>
                    <a:pt x="315" y="0"/>
                  </a:moveTo>
                  <a:cubicBezTo>
                    <a:pt x="126" y="0"/>
                    <a:pt x="1" y="147"/>
                    <a:pt x="1" y="335"/>
                  </a:cubicBezTo>
                  <a:cubicBezTo>
                    <a:pt x="105" y="2302"/>
                    <a:pt x="712" y="3725"/>
                    <a:pt x="1989" y="4980"/>
                  </a:cubicBezTo>
                  <a:cubicBezTo>
                    <a:pt x="2574" y="5545"/>
                    <a:pt x="2993" y="6194"/>
                    <a:pt x="3286" y="6947"/>
                  </a:cubicBezTo>
                  <a:cubicBezTo>
                    <a:pt x="3558" y="7617"/>
                    <a:pt x="3704" y="8349"/>
                    <a:pt x="3746" y="9186"/>
                  </a:cubicBezTo>
                  <a:cubicBezTo>
                    <a:pt x="3746" y="9332"/>
                    <a:pt x="3893" y="9458"/>
                    <a:pt x="4060" y="9458"/>
                  </a:cubicBezTo>
                  <a:cubicBezTo>
                    <a:pt x="4227" y="9458"/>
                    <a:pt x="4374" y="9311"/>
                    <a:pt x="4374" y="9123"/>
                  </a:cubicBezTo>
                  <a:cubicBezTo>
                    <a:pt x="4311" y="7700"/>
                    <a:pt x="4039" y="6131"/>
                    <a:pt x="2407" y="4520"/>
                  </a:cubicBezTo>
                  <a:cubicBezTo>
                    <a:pt x="1277" y="3369"/>
                    <a:pt x="712" y="2072"/>
                    <a:pt x="629" y="293"/>
                  </a:cubicBezTo>
                  <a:cubicBezTo>
                    <a:pt x="629" y="126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4881740" y="3402200"/>
              <a:ext cx="165075" cy="356921"/>
            </a:xfrm>
            <a:custGeom>
              <a:rect b="b" l="l" r="r" t="t"/>
              <a:pathLst>
                <a:path extrusionOk="0" h="9458" w="4374">
                  <a:moveTo>
                    <a:pt x="315" y="0"/>
                  </a:moveTo>
                  <a:cubicBezTo>
                    <a:pt x="126" y="0"/>
                    <a:pt x="1" y="147"/>
                    <a:pt x="1" y="335"/>
                  </a:cubicBezTo>
                  <a:cubicBezTo>
                    <a:pt x="105" y="2302"/>
                    <a:pt x="712" y="3725"/>
                    <a:pt x="1989" y="4980"/>
                  </a:cubicBezTo>
                  <a:cubicBezTo>
                    <a:pt x="2574" y="5545"/>
                    <a:pt x="2993" y="6194"/>
                    <a:pt x="3286" y="6947"/>
                  </a:cubicBezTo>
                  <a:cubicBezTo>
                    <a:pt x="3558" y="7617"/>
                    <a:pt x="3704" y="8349"/>
                    <a:pt x="3746" y="9186"/>
                  </a:cubicBezTo>
                  <a:cubicBezTo>
                    <a:pt x="3746" y="9332"/>
                    <a:pt x="3893" y="9458"/>
                    <a:pt x="4060" y="9458"/>
                  </a:cubicBezTo>
                  <a:cubicBezTo>
                    <a:pt x="4227" y="9458"/>
                    <a:pt x="4374" y="9311"/>
                    <a:pt x="4374" y="9123"/>
                  </a:cubicBezTo>
                  <a:cubicBezTo>
                    <a:pt x="4311" y="7700"/>
                    <a:pt x="4039" y="6131"/>
                    <a:pt x="2407" y="4520"/>
                  </a:cubicBezTo>
                  <a:cubicBezTo>
                    <a:pt x="1277" y="3369"/>
                    <a:pt x="712" y="2072"/>
                    <a:pt x="629" y="293"/>
                  </a:cubicBezTo>
                  <a:cubicBezTo>
                    <a:pt x="629" y="126"/>
                    <a:pt x="482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4860577" y="3384854"/>
              <a:ext cx="205886" cy="389734"/>
            </a:xfrm>
            <a:custGeom>
              <a:rect b="b" l="l" r="r" t="t"/>
              <a:pathLst>
                <a:path extrusionOk="0" h="10735" w="5671">
                  <a:moveTo>
                    <a:pt x="3662" y="1905"/>
                  </a:moveTo>
                  <a:cubicBezTo>
                    <a:pt x="3620" y="2114"/>
                    <a:pt x="3557" y="2344"/>
                    <a:pt x="3494" y="2553"/>
                  </a:cubicBezTo>
                  <a:lnTo>
                    <a:pt x="2176" y="2553"/>
                  </a:lnTo>
                  <a:cubicBezTo>
                    <a:pt x="2114" y="2344"/>
                    <a:pt x="2051" y="2114"/>
                    <a:pt x="2009" y="1905"/>
                  </a:cubicBezTo>
                  <a:close/>
                  <a:moveTo>
                    <a:pt x="3264" y="3160"/>
                  </a:moveTo>
                  <a:cubicBezTo>
                    <a:pt x="3139" y="3432"/>
                    <a:pt x="2992" y="3683"/>
                    <a:pt x="2846" y="3913"/>
                  </a:cubicBezTo>
                  <a:cubicBezTo>
                    <a:pt x="2678" y="3683"/>
                    <a:pt x="2532" y="3432"/>
                    <a:pt x="2427" y="3160"/>
                  </a:cubicBezTo>
                  <a:close/>
                  <a:moveTo>
                    <a:pt x="4708" y="649"/>
                  </a:moveTo>
                  <a:cubicBezTo>
                    <a:pt x="4896" y="649"/>
                    <a:pt x="5022" y="796"/>
                    <a:pt x="5022" y="984"/>
                  </a:cubicBezTo>
                  <a:cubicBezTo>
                    <a:pt x="4938" y="2574"/>
                    <a:pt x="4499" y="3809"/>
                    <a:pt x="3683" y="4897"/>
                  </a:cubicBezTo>
                  <a:cubicBezTo>
                    <a:pt x="3620" y="4834"/>
                    <a:pt x="3557" y="4771"/>
                    <a:pt x="3494" y="4708"/>
                  </a:cubicBezTo>
                  <a:cubicBezTo>
                    <a:pt x="3411" y="4625"/>
                    <a:pt x="3327" y="4520"/>
                    <a:pt x="3243" y="4436"/>
                  </a:cubicBezTo>
                  <a:cubicBezTo>
                    <a:pt x="3955" y="3474"/>
                    <a:pt x="4331" y="2344"/>
                    <a:pt x="4394" y="921"/>
                  </a:cubicBezTo>
                  <a:cubicBezTo>
                    <a:pt x="4394" y="775"/>
                    <a:pt x="4541" y="649"/>
                    <a:pt x="4708" y="649"/>
                  </a:cubicBezTo>
                  <a:close/>
                  <a:moveTo>
                    <a:pt x="2825" y="6843"/>
                  </a:moveTo>
                  <a:cubicBezTo>
                    <a:pt x="2992" y="7073"/>
                    <a:pt x="3139" y="7324"/>
                    <a:pt x="3243" y="7575"/>
                  </a:cubicBezTo>
                  <a:lnTo>
                    <a:pt x="2427" y="7575"/>
                  </a:lnTo>
                  <a:cubicBezTo>
                    <a:pt x="2532" y="7324"/>
                    <a:pt x="2678" y="7073"/>
                    <a:pt x="2825" y="6843"/>
                  </a:cubicBezTo>
                  <a:close/>
                  <a:moveTo>
                    <a:pt x="3494" y="8203"/>
                  </a:moveTo>
                  <a:cubicBezTo>
                    <a:pt x="3557" y="8412"/>
                    <a:pt x="3599" y="8621"/>
                    <a:pt x="3641" y="8851"/>
                  </a:cubicBezTo>
                  <a:lnTo>
                    <a:pt x="2030" y="8851"/>
                  </a:lnTo>
                  <a:cubicBezTo>
                    <a:pt x="2072" y="8621"/>
                    <a:pt x="2134" y="8412"/>
                    <a:pt x="2197" y="8203"/>
                  </a:cubicBezTo>
                  <a:close/>
                  <a:moveTo>
                    <a:pt x="1988" y="5859"/>
                  </a:moveTo>
                  <a:cubicBezTo>
                    <a:pt x="2051" y="5922"/>
                    <a:pt x="2134" y="6006"/>
                    <a:pt x="2197" y="6068"/>
                  </a:cubicBezTo>
                  <a:cubicBezTo>
                    <a:pt x="2281" y="6152"/>
                    <a:pt x="2365" y="6236"/>
                    <a:pt x="2427" y="6319"/>
                  </a:cubicBezTo>
                  <a:cubicBezTo>
                    <a:pt x="1737" y="7261"/>
                    <a:pt x="1360" y="8412"/>
                    <a:pt x="1277" y="9814"/>
                  </a:cubicBezTo>
                  <a:cubicBezTo>
                    <a:pt x="1277" y="9981"/>
                    <a:pt x="1130" y="10107"/>
                    <a:pt x="963" y="10107"/>
                  </a:cubicBezTo>
                  <a:cubicBezTo>
                    <a:pt x="795" y="10107"/>
                    <a:pt x="649" y="9960"/>
                    <a:pt x="649" y="9772"/>
                  </a:cubicBezTo>
                  <a:cubicBezTo>
                    <a:pt x="691" y="8600"/>
                    <a:pt x="900" y="7240"/>
                    <a:pt x="1988" y="5859"/>
                  </a:cubicBezTo>
                  <a:close/>
                  <a:moveTo>
                    <a:pt x="963" y="649"/>
                  </a:moveTo>
                  <a:cubicBezTo>
                    <a:pt x="1130" y="649"/>
                    <a:pt x="1277" y="775"/>
                    <a:pt x="1277" y="921"/>
                  </a:cubicBezTo>
                  <a:cubicBezTo>
                    <a:pt x="1360" y="2721"/>
                    <a:pt x="1925" y="4018"/>
                    <a:pt x="3055" y="5148"/>
                  </a:cubicBezTo>
                  <a:cubicBezTo>
                    <a:pt x="4687" y="6780"/>
                    <a:pt x="4959" y="8328"/>
                    <a:pt x="5022" y="9772"/>
                  </a:cubicBezTo>
                  <a:cubicBezTo>
                    <a:pt x="5022" y="9960"/>
                    <a:pt x="4875" y="10107"/>
                    <a:pt x="4708" y="10107"/>
                  </a:cubicBezTo>
                  <a:cubicBezTo>
                    <a:pt x="4541" y="10107"/>
                    <a:pt x="4394" y="9981"/>
                    <a:pt x="4394" y="9814"/>
                  </a:cubicBezTo>
                  <a:cubicBezTo>
                    <a:pt x="4352" y="8977"/>
                    <a:pt x="4185" y="8265"/>
                    <a:pt x="3934" y="7596"/>
                  </a:cubicBezTo>
                  <a:cubicBezTo>
                    <a:pt x="3641" y="6843"/>
                    <a:pt x="3222" y="6194"/>
                    <a:pt x="2637" y="5629"/>
                  </a:cubicBezTo>
                  <a:cubicBezTo>
                    <a:pt x="1360" y="4374"/>
                    <a:pt x="753" y="2930"/>
                    <a:pt x="649" y="984"/>
                  </a:cubicBezTo>
                  <a:cubicBezTo>
                    <a:pt x="649" y="796"/>
                    <a:pt x="774" y="649"/>
                    <a:pt x="963" y="649"/>
                  </a:cubicBezTo>
                  <a:close/>
                  <a:moveTo>
                    <a:pt x="963" y="1"/>
                  </a:moveTo>
                  <a:cubicBezTo>
                    <a:pt x="419" y="1"/>
                    <a:pt x="0" y="482"/>
                    <a:pt x="21" y="1005"/>
                  </a:cubicBezTo>
                  <a:cubicBezTo>
                    <a:pt x="84" y="2030"/>
                    <a:pt x="272" y="2909"/>
                    <a:pt x="586" y="3683"/>
                  </a:cubicBezTo>
                  <a:cubicBezTo>
                    <a:pt x="837" y="4290"/>
                    <a:pt x="1151" y="4855"/>
                    <a:pt x="1569" y="5378"/>
                  </a:cubicBezTo>
                  <a:cubicBezTo>
                    <a:pt x="314" y="6926"/>
                    <a:pt x="84" y="8454"/>
                    <a:pt x="21" y="9751"/>
                  </a:cubicBezTo>
                  <a:cubicBezTo>
                    <a:pt x="0" y="10274"/>
                    <a:pt x="440" y="10734"/>
                    <a:pt x="963" y="10734"/>
                  </a:cubicBezTo>
                  <a:cubicBezTo>
                    <a:pt x="1465" y="10734"/>
                    <a:pt x="1883" y="10337"/>
                    <a:pt x="1904" y="9856"/>
                  </a:cubicBezTo>
                  <a:cubicBezTo>
                    <a:pt x="1925" y="9730"/>
                    <a:pt x="1925" y="9604"/>
                    <a:pt x="1946" y="9479"/>
                  </a:cubicBezTo>
                  <a:lnTo>
                    <a:pt x="3725" y="9479"/>
                  </a:lnTo>
                  <a:cubicBezTo>
                    <a:pt x="3746" y="9604"/>
                    <a:pt x="3766" y="9730"/>
                    <a:pt x="3766" y="9856"/>
                  </a:cubicBezTo>
                  <a:cubicBezTo>
                    <a:pt x="3787" y="10337"/>
                    <a:pt x="4206" y="10734"/>
                    <a:pt x="4708" y="10734"/>
                  </a:cubicBezTo>
                  <a:cubicBezTo>
                    <a:pt x="5252" y="10734"/>
                    <a:pt x="5671" y="10295"/>
                    <a:pt x="5650" y="9751"/>
                  </a:cubicBezTo>
                  <a:cubicBezTo>
                    <a:pt x="5608" y="8747"/>
                    <a:pt x="5461" y="7952"/>
                    <a:pt x="5168" y="7198"/>
                  </a:cubicBezTo>
                  <a:cubicBezTo>
                    <a:pt x="4917" y="6550"/>
                    <a:pt x="4583" y="5943"/>
                    <a:pt x="4101" y="5378"/>
                  </a:cubicBezTo>
                  <a:cubicBezTo>
                    <a:pt x="5064" y="4164"/>
                    <a:pt x="5545" y="2783"/>
                    <a:pt x="5650" y="1005"/>
                  </a:cubicBezTo>
                  <a:cubicBezTo>
                    <a:pt x="5671" y="482"/>
                    <a:pt x="5252" y="1"/>
                    <a:pt x="4708" y="1"/>
                  </a:cubicBezTo>
                  <a:cubicBezTo>
                    <a:pt x="4206" y="1"/>
                    <a:pt x="3787" y="398"/>
                    <a:pt x="3766" y="900"/>
                  </a:cubicBezTo>
                  <a:cubicBezTo>
                    <a:pt x="3766" y="1026"/>
                    <a:pt x="3746" y="1151"/>
                    <a:pt x="3746" y="1277"/>
                  </a:cubicBezTo>
                  <a:lnTo>
                    <a:pt x="1925" y="1277"/>
                  </a:lnTo>
                  <a:cubicBezTo>
                    <a:pt x="1925" y="1151"/>
                    <a:pt x="1904" y="1026"/>
                    <a:pt x="1904" y="900"/>
                  </a:cubicBezTo>
                  <a:cubicBezTo>
                    <a:pt x="1883" y="398"/>
                    <a:pt x="1465" y="1"/>
                    <a:pt x="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45"/>
          <p:cNvGrpSpPr/>
          <p:nvPr/>
        </p:nvGrpSpPr>
        <p:grpSpPr>
          <a:xfrm>
            <a:off x="4597379" y="2652298"/>
            <a:ext cx="377296" cy="379927"/>
            <a:chOff x="7549746" y="2197502"/>
            <a:chExt cx="432530" cy="435546"/>
          </a:xfrm>
        </p:grpSpPr>
        <p:sp>
          <p:nvSpPr>
            <p:cNvPr id="448" name="Google Shape;448;p45"/>
            <p:cNvSpPr/>
            <p:nvPr/>
          </p:nvSpPr>
          <p:spPr>
            <a:xfrm>
              <a:off x="7549746" y="2244076"/>
              <a:ext cx="389734" cy="388972"/>
            </a:xfrm>
            <a:custGeom>
              <a:rect b="b" l="l" r="r" t="t"/>
              <a:pathLst>
                <a:path extrusionOk="0" h="10714" w="10735">
                  <a:moveTo>
                    <a:pt x="942" y="1"/>
                  </a:moveTo>
                  <a:cubicBezTo>
                    <a:pt x="440" y="1"/>
                    <a:pt x="1" y="419"/>
                    <a:pt x="1" y="942"/>
                  </a:cubicBezTo>
                  <a:lnTo>
                    <a:pt x="1" y="2846"/>
                  </a:lnTo>
                  <a:cubicBezTo>
                    <a:pt x="1" y="3244"/>
                    <a:pt x="273" y="3600"/>
                    <a:pt x="628" y="3725"/>
                  </a:cubicBezTo>
                  <a:lnTo>
                    <a:pt x="628" y="5734"/>
                  </a:lnTo>
                  <a:cubicBezTo>
                    <a:pt x="273" y="5859"/>
                    <a:pt x="1" y="6194"/>
                    <a:pt x="1" y="6613"/>
                  </a:cubicBezTo>
                  <a:lnTo>
                    <a:pt x="1" y="9772"/>
                  </a:lnTo>
                  <a:cubicBezTo>
                    <a:pt x="1" y="10295"/>
                    <a:pt x="440" y="10714"/>
                    <a:pt x="942" y="10714"/>
                  </a:cubicBezTo>
                  <a:lnTo>
                    <a:pt x="2867" y="10714"/>
                  </a:lnTo>
                  <a:cubicBezTo>
                    <a:pt x="3265" y="10714"/>
                    <a:pt x="3620" y="10463"/>
                    <a:pt x="3746" y="10086"/>
                  </a:cubicBezTo>
                  <a:lnTo>
                    <a:pt x="5734" y="10086"/>
                  </a:lnTo>
                  <a:cubicBezTo>
                    <a:pt x="5880" y="10463"/>
                    <a:pt x="6215" y="10714"/>
                    <a:pt x="6633" y="10714"/>
                  </a:cubicBezTo>
                  <a:lnTo>
                    <a:pt x="9793" y="10714"/>
                  </a:lnTo>
                  <a:cubicBezTo>
                    <a:pt x="10316" y="10714"/>
                    <a:pt x="10734" y="10295"/>
                    <a:pt x="10734" y="9772"/>
                  </a:cubicBezTo>
                  <a:lnTo>
                    <a:pt x="10734" y="7868"/>
                  </a:lnTo>
                  <a:cubicBezTo>
                    <a:pt x="10734" y="7450"/>
                    <a:pt x="10462" y="7115"/>
                    <a:pt x="10107" y="6968"/>
                  </a:cubicBezTo>
                  <a:lnTo>
                    <a:pt x="10107" y="4981"/>
                  </a:lnTo>
                  <a:cubicBezTo>
                    <a:pt x="10462" y="4855"/>
                    <a:pt x="10734" y="4499"/>
                    <a:pt x="10734" y="4102"/>
                  </a:cubicBezTo>
                  <a:lnTo>
                    <a:pt x="10734" y="942"/>
                  </a:lnTo>
                  <a:cubicBezTo>
                    <a:pt x="10734" y="419"/>
                    <a:pt x="10316" y="1"/>
                    <a:pt x="9793" y="1"/>
                  </a:cubicBezTo>
                  <a:lnTo>
                    <a:pt x="7889" y="1"/>
                  </a:lnTo>
                  <a:cubicBezTo>
                    <a:pt x="7470" y="1"/>
                    <a:pt x="7136" y="252"/>
                    <a:pt x="6989" y="629"/>
                  </a:cubicBezTo>
                  <a:lnTo>
                    <a:pt x="5001" y="629"/>
                  </a:lnTo>
                  <a:cubicBezTo>
                    <a:pt x="4876" y="252"/>
                    <a:pt x="4520" y="1"/>
                    <a:pt x="4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7823862" y="2221059"/>
              <a:ext cx="136008" cy="228701"/>
            </a:xfrm>
            <a:custGeom>
              <a:rect b="b" l="l" r="r" t="t"/>
              <a:pathLst>
                <a:path extrusionOk="0" h="6299" w="3746">
                  <a:moveTo>
                    <a:pt x="1527" y="1"/>
                  </a:moveTo>
                  <a:cubicBezTo>
                    <a:pt x="1339" y="1"/>
                    <a:pt x="1214" y="126"/>
                    <a:pt x="1214" y="315"/>
                  </a:cubicBezTo>
                  <a:lnTo>
                    <a:pt x="1214" y="3160"/>
                  </a:lnTo>
                  <a:lnTo>
                    <a:pt x="0" y="3160"/>
                  </a:lnTo>
                  <a:cubicBezTo>
                    <a:pt x="126" y="3516"/>
                    <a:pt x="481" y="3788"/>
                    <a:pt x="900" y="3788"/>
                  </a:cubicBezTo>
                  <a:lnTo>
                    <a:pt x="1214" y="3788"/>
                  </a:lnTo>
                  <a:lnTo>
                    <a:pt x="1214" y="6299"/>
                  </a:lnTo>
                  <a:lnTo>
                    <a:pt x="3118" y="6299"/>
                  </a:lnTo>
                  <a:lnTo>
                    <a:pt x="3118" y="3788"/>
                  </a:lnTo>
                  <a:lnTo>
                    <a:pt x="3432" y="3788"/>
                  </a:lnTo>
                  <a:cubicBezTo>
                    <a:pt x="3599" y="3788"/>
                    <a:pt x="3745" y="3641"/>
                    <a:pt x="3745" y="3474"/>
                  </a:cubicBezTo>
                  <a:lnTo>
                    <a:pt x="3745" y="315"/>
                  </a:lnTo>
                  <a:cubicBezTo>
                    <a:pt x="3745" y="126"/>
                    <a:pt x="3599" y="1"/>
                    <a:pt x="3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7615674" y="2221059"/>
              <a:ext cx="228701" cy="135282"/>
            </a:xfrm>
            <a:custGeom>
              <a:rect b="b" l="l" r="r" t="t"/>
              <a:pathLst>
                <a:path extrusionOk="0" h="3726" w="6299">
                  <a:moveTo>
                    <a:pt x="315" y="1"/>
                  </a:moveTo>
                  <a:cubicBezTo>
                    <a:pt x="147" y="1"/>
                    <a:pt x="1" y="147"/>
                    <a:pt x="1" y="315"/>
                  </a:cubicBezTo>
                  <a:lnTo>
                    <a:pt x="1" y="2219"/>
                  </a:lnTo>
                  <a:cubicBezTo>
                    <a:pt x="1" y="2386"/>
                    <a:pt x="147" y="2532"/>
                    <a:pt x="315" y="2532"/>
                  </a:cubicBezTo>
                  <a:lnTo>
                    <a:pt x="3160" y="2532"/>
                  </a:lnTo>
                  <a:lnTo>
                    <a:pt x="3160" y="3725"/>
                  </a:lnTo>
                  <a:cubicBezTo>
                    <a:pt x="3537" y="3600"/>
                    <a:pt x="3788" y="3265"/>
                    <a:pt x="3788" y="2846"/>
                  </a:cubicBezTo>
                  <a:lnTo>
                    <a:pt x="3788" y="2532"/>
                  </a:lnTo>
                  <a:lnTo>
                    <a:pt x="6299" y="2532"/>
                  </a:lnTo>
                  <a:lnTo>
                    <a:pt x="6299" y="628"/>
                  </a:lnTo>
                  <a:lnTo>
                    <a:pt x="3788" y="628"/>
                  </a:lnTo>
                  <a:lnTo>
                    <a:pt x="3788" y="315"/>
                  </a:lnTo>
                  <a:cubicBezTo>
                    <a:pt x="3788" y="147"/>
                    <a:pt x="3663" y="1"/>
                    <a:pt x="3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7726070" y="2329950"/>
              <a:ext cx="123975" cy="123975"/>
            </a:xfrm>
            <a:custGeom>
              <a:rect b="b" l="l" r="r" t="t"/>
              <a:pathLst>
                <a:path extrusionOk="0" h="3139" w="3139">
                  <a:moveTo>
                    <a:pt x="1235" y="0"/>
                  </a:moveTo>
                  <a:cubicBezTo>
                    <a:pt x="1109" y="607"/>
                    <a:pt x="628" y="1088"/>
                    <a:pt x="0" y="1214"/>
                  </a:cubicBezTo>
                  <a:lnTo>
                    <a:pt x="0" y="1904"/>
                  </a:lnTo>
                  <a:cubicBezTo>
                    <a:pt x="628" y="2030"/>
                    <a:pt x="1109" y="2532"/>
                    <a:pt x="1235" y="3139"/>
                  </a:cubicBezTo>
                  <a:lnTo>
                    <a:pt x="1925" y="3139"/>
                  </a:lnTo>
                  <a:cubicBezTo>
                    <a:pt x="2051" y="2532"/>
                    <a:pt x="2532" y="2030"/>
                    <a:pt x="3139" y="1904"/>
                  </a:cubicBezTo>
                  <a:lnTo>
                    <a:pt x="3139" y="1214"/>
                  </a:lnTo>
                  <a:cubicBezTo>
                    <a:pt x="2532" y="1088"/>
                    <a:pt x="2051" y="607"/>
                    <a:pt x="19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7592542" y="2197502"/>
              <a:ext cx="389734" cy="389734"/>
            </a:xfrm>
            <a:custGeom>
              <a:rect b="b" l="l" r="r" t="t"/>
              <a:pathLst>
                <a:path extrusionOk="0" h="10735" w="10735">
                  <a:moveTo>
                    <a:pt x="4101" y="629"/>
                  </a:moveTo>
                  <a:cubicBezTo>
                    <a:pt x="4290" y="629"/>
                    <a:pt x="4415" y="775"/>
                    <a:pt x="4415" y="942"/>
                  </a:cubicBezTo>
                  <a:lnTo>
                    <a:pt x="4415" y="1256"/>
                  </a:lnTo>
                  <a:lnTo>
                    <a:pt x="6926" y="1256"/>
                  </a:lnTo>
                  <a:lnTo>
                    <a:pt x="6926" y="3160"/>
                  </a:lnTo>
                  <a:lnTo>
                    <a:pt x="4415" y="3160"/>
                  </a:lnTo>
                  <a:lnTo>
                    <a:pt x="4415" y="3474"/>
                  </a:lnTo>
                  <a:cubicBezTo>
                    <a:pt x="4415" y="3893"/>
                    <a:pt x="4164" y="4248"/>
                    <a:pt x="3787" y="4374"/>
                  </a:cubicBezTo>
                  <a:lnTo>
                    <a:pt x="3787" y="3160"/>
                  </a:lnTo>
                  <a:lnTo>
                    <a:pt x="942" y="3160"/>
                  </a:lnTo>
                  <a:cubicBezTo>
                    <a:pt x="774" y="3160"/>
                    <a:pt x="628" y="3035"/>
                    <a:pt x="628" y="2847"/>
                  </a:cubicBezTo>
                  <a:lnTo>
                    <a:pt x="628" y="942"/>
                  </a:lnTo>
                  <a:cubicBezTo>
                    <a:pt x="628" y="775"/>
                    <a:pt x="774" y="629"/>
                    <a:pt x="942" y="629"/>
                  </a:cubicBezTo>
                  <a:close/>
                  <a:moveTo>
                    <a:pt x="5712" y="3788"/>
                  </a:moveTo>
                  <a:cubicBezTo>
                    <a:pt x="5838" y="4416"/>
                    <a:pt x="6319" y="4897"/>
                    <a:pt x="6926" y="5023"/>
                  </a:cubicBezTo>
                  <a:lnTo>
                    <a:pt x="6926" y="5713"/>
                  </a:lnTo>
                  <a:cubicBezTo>
                    <a:pt x="6319" y="5839"/>
                    <a:pt x="5838" y="6320"/>
                    <a:pt x="5712" y="6948"/>
                  </a:cubicBezTo>
                  <a:lnTo>
                    <a:pt x="5022" y="6948"/>
                  </a:lnTo>
                  <a:cubicBezTo>
                    <a:pt x="4896" y="6320"/>
                    <a:pt x="4415" y="5839"/>
                    <a:pt x="3787" y="5713"/>
                  </a:cubicBezTo>
                  <a:lnTo>
                    <a:pt x="3787" y="5023"/>
                  </a:lnTo>
                  <a:cubicBezTo>
                    <a:pt x="4415" y="4897"/>
                    <a:pt x="4896" y="4416"/>
                    <a:pt x="5022" y="3788"/>
                  </a:cubicBezTo>
                  <a:close/>
                  <a:moveTo>
                    <a:pt x="9793" y="629"/>
                  </a:moveTo>
                  <a:cubicBezTo>
                    <a:pt x="9960" y="629"/>
                    <a:pt x="10106" y="775"/>
                    <a:pt x="10106" y="942"/>
                  </a:cubicBezTo>
                  <a:lnTo>
                    <a:pt x="10106" y="4102"/>
                  </a:lnTo>
                  <a:cubicBezTo>
                    <a:pt x="10106" y="4290"/>
                    <a:pt x="9960" y="4416"/>
                    <a:pt x="9793" y="4416"/>
                  </a:cubicBezTo>
                  <a:lnTo>
                    <a:pt x="9479" y="4416"/>
                  </a:lnTo>
                  <a:lnTo>
                    <a:pt x="9479" y="6948"/>
                  </a:lnTo>
                  <a:lnTo>
                    <a:pt x="7575" y="6948"/>
                  </a:lnTo>
                  <a:lnTo>
                    <a:pt x="7575" y="4416"/>
                  </a:lnTo>
                  <a:lnTo>
                    <a:pt x="7261" y="4416"/>
                  </a:lnTo>
                  <a:cubicBezTo>
                    <a:pt x="6842" y="4416"/>
                    <a:pt x="6487" y="4165"/>
                    <a:pt x="6361" y="3788"/>
                  </a:cubicBezTo>
                  <a:lnTo>
                    <a:pt x="7575" y="3788"/>
                  </a:lnTo>
                  <a:lnTo>
                    <a:pt x="7575" y="942"/>
                  </a:lnTo>
                  <a:cubicBezTo>
                    <a:pt x="7575" y="775"/>
                    <a:pt x="7700" y="629"/>
                    <a:pt x="7868" y="629"/>
                  </a:cubicBezTo>
                  <a:close/>
                  <a:moveTo>
                    <a:pt x="3160" y="3809"/>
                  </a:moveTo>
                  <a:lnTo>
                    <a:pt x="3160" y="6320"/>
                  </a:lnTo>
                  <a:lnTo>
                    <a:pt x="3474" y="6320"/>
                  </a:lnTo>
                  <a:cubicBezTo>
                    <a:pt x="3892" y="6320"/>
                    <a:pt x="4227" y="6571"/>
                    <a:pt x="4373" y="6948"/>
                  </a:cubicBezTo>
                  <a:lnTo>
                    <a:pt x="3160" y="6948"/>
                  </a:lnTo>
                  <a:lnTo>
                    <a:pt x="3160" y="9793"/>
                  </a:lnTo>
                  <a:cubicBezTo>
                    <a:pt x="3160" y="9961"/>
                    <a:pt x="3034" y="10107"/>
                    <a:pt x="2846" y="10107"/>
                  </a:cubicBezTo>
                  <a:lnTo>
                    <a:pt x="942" y="10107"/>
                  </a:lnTo>
                  <a:cubicBezTo>
                    <a:pt x="774" y="10107"/>
                    <a:pt x="628" y="9961"/>
                    <a:pt x="628" y="9793"/>
                  </a:cubicBezTo>
                  <a:lnTo>
                    <a:pt x="628" y="6634"/>
                  </a:lnTo>
                  <a:cubicBezTo>
                    <a:pt x="628" y="6445"/>
                    <a:pt x="774" y="6320"/>
                    <a:pt x="942" y="6320"/>
                  </a:cubicBezTo>
                  <a:lnTo>
                    <a:pt x="1256" y="6320"/>
                  </a:lnTo>
                  <a:lnTo>
                    <a:pt x="1256" y="3809"/>
                  </a:lnTo>
                  <a:close/>
                  <a:moveTo>
                    <a:pt x="6947" y="6362"/>
                  </a:moveTo>
                  <a:lnTo>
                    <a:pt x="6947" y="7575"/>
                  </a:lnTo>
                  <a:lnTo>
                    <a:pt x="9793" y="7575"/>
                  </a:lnTo>
                  <a:cubicBezTo>
                    <a:pt x="9960" y="7575"/>
                    <a:pt x="10106" y="7701"/>
                    <a:pt x="10106" y="7889"/>
                  </a:cubicBezTo>
                  <a:lnTo>
                    <a:pt x="10106" y="9793"/>
                  </a:lnTo>
                  <a:cubicBezTo>
                    <a:pt x="10106" y="9961"/>
                    <a:pt x="9960" y="10107"/>
                    <a:pt x="9793" y="10107"/>
                  </a:cubicBezTo>
                  <a:lnTo>
                    <a:pt x="6633" y="10107"/>
                  </a:lnTo>
                  <a:cubicBezTo>
                    <a:pt x="6445" y="10107"/>
                    <a:pt x="6319" y="9961"/>
                    <a:pt x="6319" y="9793"/>
                  </a:cubicBezTo>
                  <a:lnTo>
                    <a:pt x="6319" y="9479"/>
                  </a:lnTo>
                  <a:lnTo>
                    <a:pt x="3787" y="9479"/>
                  </a:lnTo>
                  <a:lnTo>
                    <a:pt x="3787" y="7575"/>
                  </a:lnTo>
                  <a:lnTo>
                    <a:pt x="6319" y="7575"/>
                  </a:lnTo>
                  <a:lnTo>
                    <a:pt x="6319" y="7261"/>
                  </a:lnTo>
                  <a:cubicBezTo>
                    <a:pt x="6319" y="6843"/>
                    <a:pt x="6570" y="6487"/>
                    <a:pt x="6947" y="6362"/>
                  </a:cubicBezTo>
                  <a:close/>
                  <a:moveTo>
                    <a:pt x="942" y="1"/>
                  </a:moveTo>
                  <a:cubicBezTo>
                    <a:pt x="419" y="1"/>
                    <a:pt x="0" y="440"/>
                    <a:pt x="0" y="942"/>
                  </a:cubicBezTo>
                  <a:lnTo>
                    <a:pt x="0" y="2847"/>
                  </a:lnTo>
                  <a:cubicBezTo>
                    <a:pt x="0" y="3265"/>
                    <a:pt x="272" y="3621"/>
                    <a:pt x="628" y="3746"/>
                  </a:cubicBezTo>
                  <a:lnTo>
                    <a:pt x="628" y="5734"/>
                  </a:lnTo>
                  <a:cubicBezTo>
                    <a:pt x="272" y="5860"/>
                    <a:pt x="0" y="6215"/>
                    <a:pt x="0" y="6634"/>
                  </a:cubicBezTo>
                  <a:lnTo>
                    <a:pt x="0" y="9793"/>
                  </a:lnTo>
                  <a:cubicBezTo>
                    <a:pt x="0" y="10316"/>
                    <a:pt x="419" y="10735"/>
                    <a:pt x="942" y="10735"/>
                  </a:cubicBezTo>
                  <a:lnTo>
                    <a:pt x="2846" y="10735"/>
                  </a:lnTo>
                  <a:cubicBezTo>
                    <a:pt x="3264" y="10735"/>
                    <a:pt x="3620" y="10463"/>
                    <a:pt x="3746" y="10107"/>
                  </a:cubicBezTo>
                  <a:lnTo>
                    <a:pt x="5733" y="10107"/>
                  </a:lnTo>
                  <a:cubicBezTo>
                    <a:pt x="5859" y="10463"/>
                    <a:pt x="6215" y="10735"/>
                    <a:pt x="6633" y="10735"/>
                  </a:cubicBezTo>
                  <a:lnTo>
                    <a:pt x="9793" y="10735"/>
                  </a:lnTo>
                  <a:cubicBezTo>
                    <a:pt x="10316" y="10735"/>
                    <a:pt x="10734" y="10316"/>
                    <a:pt x="10734" y="9793"/>
                  </a:cubicBezTo>
                  <a:lnTo>
                    <a:pt x="10734" y="7889"/>
                  </a:lnTo>
                  <a:cubicBezTo>
                    <a:pt x="10734" y="7471"/>
                    <a:pt x="10462" y="7115"/>
                    <a:pt x="10106" y="6989"/>
                  </a:cubicBezTo>
                  <a:lnTo>
                    <a:pt x="10106" y="5002"/>
                  </a:lnTo>
                  <a:cubicBezTo>
                    <a:pt x="10462" y="4876"/>
                    <a:pt x="10734" y="4520"/>
                    <a:pt x="10734" y="4102"/>
                  </a:cubicBezTo>
                  <a:lnTo>
                    <a:pt x="10734" y="942"/>
                  </a:lnTo>
                  <a:cubicBezTo>
                    <a:pt x="10734" y="419"/>
                    <a:pt x="10295" y="1"/>
                    <a:pt x="9793" y="1"/>
                  </a:cubicBezTo>
                  <a:lnTo>
                    <a:pt x="7888" y="1"/>
                  </a:lnTo>
                  <a:cubicBezTo>
                    <a:pt x="7470" y="1"/>
                    <a:pt x="7114" y="273"/>
                    <a:pt x="6989" y="629"/>
                  </a:cubicBezTo>
                  <a:lnTo>
                    <a:pt x="5001" y="629"/>
                  </a:lnTo>
                  <a:cubicBezTo>
                    <a:pt x="4875" y="273"/>
                    <a:pt x="4520" y="1"/>
                    <a:pt x="4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3" name="Google Shape;45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327" y="2348400"/>
            <a:ext cx="1415698" cy="16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592" y="2216988"/>
            <a:ext cx="1153918" cy="18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5"/>
          <p:cNvSpPr/>
          <p:nvPr/>
        </p:nvSpPr>
        <p:spPr>
          <a:xfrm>
            <a:off x="0" y="3884400"/>
            <a:ext cx="813900" cy="1259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56" name="Google Shape;45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12" y="3180862"/>
            <a:ext cx="1524239" cy="16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type="title"/>
          </p:nvPr>
        </p:nvSpPr>
        <p:spPr>
          <a:xfrm>
            <a:off x="713250" y="0"/>
            <a:ext cx="7717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November-December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Collection &amp; Destigmatization</a:t>
            </a:r>
            <a:endParaRPr sz="4000"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0" y="1497450"/>
            <a:ext cx="2014350" cy="31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0962" y="1800532"/>
            <a:ext cx="1517001" cy="234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 rotWithShape="1">
          <a:blip r:embed="rId5">
            <a:alphaModFix/>
          </a:blip>
          <a:srcRect b="0" l="-17260" r="17260" t="15368"/>
          <a:stretch/>
        </p:blipFill>
        <p:spPr>
          <a:xfrm rot="5400000">
            <a:off x="1971849" y="1497649"/>
            <a:ext cx="2339000" cy="1484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4050950" y="1350475"/>
            <a:ext cx="30000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Period Party Goals: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Destigmatize the topic of menstruation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Educate people on menstruation and Period Poverty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Raise awareness around the initiative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❖"/>
            </a:pPr>
            <a:r>
              <a:rPr lang="en" sz="1600">
                <a:solidFill>
                  <a:schemeClr val="dk1"/>
                </a:solidFill>
              </a:rPr>
              <a:t>Ensure students were aware of the free menstrual products on campus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311700" y="359425"/>
            <a:ext cx="63741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/>
              <a:t>Free Products Usage Frequency and Cost</a:t>
            </a:r>
            <a:endParaRPr b="1" sz="2900"/>
          </a:p>
        </p:txBody>
      </p:sp>
      <p:graphicFrame>
        <p:nvGraphicFramePr>
          <p:cNvPr id="471" name="Google Shape;471;p47"/>
          <p:cNvGraphicFramePr/>
          <p:nvPr/>
        </p:nvGraphicFramePr>
        <p:xfrm>
          <a:off x="46254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{95669FD8-0166-4D42-819B-D31E98A468CA}</a:tableStyleId>
              </a:tblPr>
              <a:tblGrid>
                <a:gridCol w="1562175"/>
                <a:gridCol w="934750"/>
                <a:gridCol w="896325"/>
                <a:gridCol w="9091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Tampons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Pads S-1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Pads S-2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 unit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	 0.11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	0.13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0.16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59.61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63.85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36.73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 37%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40%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11.92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12.77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7.35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>
                        <a:highlight>
                          <a:srgbClr val="D9E7FD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506.69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542.73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312.21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" name="Google Shape;472;p47"/>
          <p:cNvGraphicFramePr/>
          <p:nvPr/>
        </p:nvGraphicFramePr>
        <p:xfrm>
          <a:off x="2595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{95669FD8-0166-4D42-819B-D31E98A468CA}</a:tableStyleId>
              </a:tblPr>
              <a:tblGrid>
                <a:gridCol w="1517325"/>
                <a:gridCol w="907900"/>
                <a:gridCol w="870600"/>
                <a:gridCol w="8830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Measure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Tampons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Pads S-1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>
                          <a:solidFill>
                            <a:schemeClr val="accent6"/>
                          </a:solidFill>
                        </a:rPr>
                        <a:t>Pads S-2</a:t>
                      </a:r>
                      <a:endParaRPr b="1" sz="10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Starting 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1320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43.56%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38.55%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17.89%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9605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4250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1972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387900" y="25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Outreach </a:t>
            </a:r>
            <a:endParaRPr b="1" sz="3500"/>
          </a:p>
        </p:txBody>
      </p:sp>
      <p:sp>
        <p:nvSpPr>
          <p:cNvPr id="478" name="Google Shape;478;p48"/>
          <p:cNvSpPr/>
          <p:nvPr/>
        </p:nvSpPr>
        <p:spPr>
          <a:xfrm>
            <a:off x="8343800" y="379057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/>
          <p:nvPr/>
        </p:nvSpPr>
        <p:spPr>
          <a:xfrm>
            <a:off x="4677775" y="291462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8"/>
          <p:cNvSpPr/>
          <p:nvPr/>
        </p:nvSpPr>
        <p:spPr>
          <a:xfrm>
            <a:off x="7696125" y="1800525"/>
            <a:ext cx="12000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 rotWithShape="1">
          <a:blip r:embed="rId3">
            <a:alphaModFix/>
          </a:blip>
          <a:srcRect b="0" l="3784" r="7373" t="0"/>
          <a:stretch/>
        </p:blipFill>
        <p:spPr>
          <a:xfrm>
            <a:off x="0" y="969550"/>
            <a:ext cx="4677774" cy="3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350" y="1423025"/>
            <a:ext cx="866641" cy="37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 rotWithShape="1">
          <a:blip r:embed="rId5">
            <a:alphaModFix/>
          </a:blip>
          <a:srcRect b="0" l="0" r="7680" t="0"/>
          <a:stretch/>
        </p:blipFill>
        <p:spPr>
          <a:xfrm>
            <a:off x="4817500" y="1046625"/>
            <a:ext cx="4208500" cy="36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76" y="1544888"/>
            <a:ext cx="1440625" cy="52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8"/>
          <p:cNvCxnSpPr/>
          <p:nvPr/>
        </p:nvCxnSpPr>
        <p:spPr>
          <a:xfrm flipH="1">
            <a:off x="4846950" y="-25050"/>
            <a:ext cx="38400" cy="52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od Transfusion Center Infographics by Slidesgo">
  <a:themeElements>
    <a:clrScheme name="Simple Light">
      <a:dk1>
        <a:srgbClr val="000000"/>
      </a:dk1>
      <a:lt1>
        <a:srgbClr val="EFEFEF"/>
      </a:lt1>
      <a:dk2>
        <a:srgbClr val="EFEFEF"/>
      </a:dk2>
      <a:lt2>
        <a:srgbClr val="B20909"/>
      </a:lt2>
      <a:accent1>
        <a:srgbClr val="850707"/>
      </a:accent1>
      <a:accent2>
        <a:srgbClr val="B20909"/>
      </a:accent2>
      <a:accent3>
        <a:srgbClr val="B20909"/>
      </a:accent3>
      <a:accent4>
        <a:srgbClr val="EFEFEF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